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60" r:id="rId3"/>
    <p:sldId id="287" r:id="rId4"/>
    <p:sldId id="259" r:id="rId5"/>
    <p:sldId id="278" r:id="rId6"/>
    <p:sldId id="326" r:id="rId7"/>
    <p:sldId id="328" r:id="rId8"/>
    <p:sldId id="277" r:id="rId9"/>
    <p:sldId id="288" r:id="rId10"/>
    <p:sldId id="289" r:id="rId11"/>
    <p:sldId id="299" r:id="rId12"/>
    <p:sldId id="292" r:id="rId13"/>
    <p:sldId id="293" r:id="rId14"/>
    <p:sldId id="330" r:id="rId15"/>
    <p:sldId id="331" r:id="rId16"/>
    <p:sldId id="332" r:id="rId17"/>
    <p:sldId id="333" r:id="rId18"/>
    <p:sldId id="334" r:id="rId19"/>
    <p:sldId id="335" r:id="rId20"/>
    <p:sldId id="336" r:id="rId21"/>
    <p:sldId id="338" r:id="rId22"/>
    <p:sldId id="339" r:id="rId23"/>
    <p:sldId id="340" r:id="rId24"/>
    <p:sldId id="343" r:id="rId25"/>
    <p:sldId id="274"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99FF33"/>
    <a:srgbClr val="006600"/>
    <a:srgbClr val="0000CC"/>
    <a:srgbClr val="33CC33"/>
    <a:srgbClr val="FF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67BB4-E601-4EA7-8885-FCDA71617233}" type="datetimeFigureOut">
              <a:rPr lang="en-US" smtClean="0"/>
              <a:t>4/8/2023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22115-FE5F-4413-987B-4D0D521F5BF2}" type="slidenum">
              <a:rPr lang="en-US" smtClean="0"/>
              <a:t>‹#›</a:t>
            </a:fld>
            <a:endParaRPr lang="en-US"/>
          </a:p>
        </p:txBody>
      </p:sp>
    </p:spTree>
    <p:extLst>
      <p:ext uri="{BB962C8B-B14F-4D97-AF65-F5344CB8AC3E}">
        <p14:creationId xmlns:p14="http://schemas.microsoft.com/office/powerpoint/2010/main" val="4999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120B8F-1247-4DF9-BCC1-B3A8738211D8}" type="datetimeFigureOut">
              <a:rPr lang="en-US" smtClean="0"/>
              <a:pPr/>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20B8F-1247-4DF9-BCC1-B3A8738211D8}" type="datetimeFigureOut">
              <a:rPr lang="en-US" smtClean="0"/>
              <a:pPr/>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20B8F-1247-4DF9-BCC1-B3A8738211D8}" type="datetimeFigureOut">
              <a:rPr lang="en-US" smtClean="0"/>
              <a:pPr/>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20B8F-1247-4DF9-BCC1-B3A8738211D8}" type="datetimeFigureOut">
              <a:rPr lang="en-US" smtClean="0"/>
              <a:pPr/>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20B8F-1247-4DF9-BCC1-B3A8738211D8}" type="datetimeFigureOut">
              <a:rPr lang="en-US" smtClean="0"/>
              <a:pPr/>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120B8F-1247-4DF9-BCC1-B3A8738211D8}" type="datetimeFigureOut">
              <a:rPr lang="en-US" smtClean="0"/>
              <a:pPr/>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120B8F-1247-4DF9-BCC1-B3A8738211D8}" type="datetimeFigureOut">
              <a:rPr lang="en-US" smtClean="0"/>
              <a:pPr/>
              <a:t>4/8/2023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120B8F-1247-4DF9-BCC1-B3A8738211D8}" type="datetimeFigureOut">
              <a:rPr lang="en-US" smtClean="0"/>
              <a:pPr/>
              <a:t>4/8/2023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20B8F-1247-4DF9-BCC1-B3A8738211D8}" type="datetimeFigureOut">
              <a:rPr lang="en-US" smtClean="0"/>
              <a:pPr/>
              <a:t>4/8/2023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20B8F-1247-4DF9-BCC1-B3A8738211D8}" type="datetimeFigureOut">
              <a:rPr lang="en-US" smtClean="0"/>
              <a:pPr/>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20B8F-1247-4DF9-BCC1-B3A8738211D8}" type="datetimeFigureOut">
              <a:rPr lang="en-US" smtClean="0"/>
              <a:pPr/>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20B8F-1247-4DF9-BCC1-B3A8738211D8}" type="datetimeFigureOut">
              <a:rPr lang="en-US" smtClean="0"/>
              <a:pPr/>
              <a:t>4/8/2023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F4C61-098E-4D67-BF4D-67B31D8327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slide" Target="slide1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slide" Target="slide20.xml"/><Relationship Id="rId13" Type="http://schemas.microsoft.com/office/2007/relationships/hdphoto" Target="../media/hdphoto4.wdp"/><Relationship Id="rId18" Type="http://schemas.openxmlformats.org/officeDocument/2006/relationships/image" Target="../media/image33.png"/><Relationship Id="rId3" Type="http://schemas.openxmlformats.org/officeDocument/2006/relationships/slide" Target="slide19.xml"/><Relationship Id="rId7" Type="http://schemas.openxmlformats.org/officeDocument/2006/relationships/image" Target="../media/image29.jpeg"/><Relationship Id="rId12" Type="http://schemas.openxmlformats.org/officeDocument/2006/relationships/image" Target="../media/image31.png"/><Relationship Id="rId17" Type="http://schemas.openxmlformats.org/officeDocument/2006/relationships/slide" Target="slide23.xml"/><Relationship Id="rId2" Type="http://schemas.openxmlformats.org/officeDocument/2006/relationships/image" Target="../media/image24.png"/><Relationship Id="rId16" Type="http://schemas.microsoft.com/office/2007/relationships/hdphoto" Target="../media/hdphoto5.wdp"/><Relationship Id="rId20"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21.xml"/><Relationship Id="rId5" Type="http://schemas.microsoft.com/office/2007/relationships/hdphoto" Target="../media/hdphoto2.wdp"/><Relationship Id="rId15" Type="http://schemas.openxmlformats.org/officeDocument/2006/relationships/image" Target="../media/image32.png"/><Relationship Id="rId10" Type="http://schemas.microsoft.com/office/2007/relationships/hdphoto" Target="../media/hdphoto3.wdp"/><Relationship Id="rId19" Type="http://schemas.microsoft.com/office/2007/relationships/hdphoto" Target="../media/hdphoto6.wdp"/><Relationship Id="rId4" Type="http://schemas.openxmlformats.org/officeDocument/2006/relationships/image" Target="../media/image28.png"/><Relationship Id="rId9" Type="http://schemas.openxmlformats.org/officeDocument/2006/relationships/image" Target="../media/image30.png"/><Relationship Id="rId14" Type="http://schemas.openxmlformats.org/officeDocument/2006/relationships/slide" Target="slide2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7.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6.jpe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8.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9.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1.gif"/><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4"/>
          <p:cNvSpPr>
            <a:spLocks noChangeArrowheads="1" noChangeShapeType="1" noTextEdit="1"/>
          </p:cNvSpPr>
          <p:nvPr/>
        </p:nvSpPr>
        <p:spPr bwMode="auto">
          <a:xfrm>
            <a:off x="304800" y="1800225"/>
            <a:ext cx="8305800" cy="3228975"/>
          </a:xfrm>
          <a:prstGeom prst="rect">
            <a:avLst/>
          </a:prstGeom>
        </p:spPr>
        <p:txBody>
          <a:bodyPr wrap="none" fromWordArt="1">
            <a:prstTxWarp prst="textCascadeUp">
              <a:avLst>
                <a:gd name="adj" fmla="val 44444"/>
              </a:avLst>
            </a:prstTxWarp>
          </a:bodyPr>
          <a:lstStyle/>
          <a:p>
            <a:pPr algn="ctr"/>
            <a:r>
              <a:rPr lang="en-US" sz="4400" b="1" dirty="0">
                <a:ln w="6600">
                  <a:solidFill>
                    <a:schemeClr val="accent2"/>
                  </a:solidFill>
                  <a:prstDash val="solid"/>
                </a:ln>
                <a:solidFill>
                  <a:srgbClr val="FFFFFF"/>
                </a:solidFill>
                <a:effectLst>
                  <a:outerShdw dist="38100" dir="2700000" algn="tl" rotWithShape="0">
                    <a:schemeClr val="accent2"/>
                  </a:outerShdw>
                </a:effectLst>
              </a:rPr>
              <a:t>CHÀO MỪNG QUÝ THẦY CÔ CÙNG CÁC EM HỌC SINH!</a:t>
            </a:r>
            <a:endParaRPr lang="en-US" sz="9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TextBox 3"/>
          <p:cNvSpPr txBox="1"/>
          <p:nvPr/>
        </p:nvSpPr>
        <p:spPr>
          <a:xfrm>
            <a:off x="1524000" y="5029200"/>
            <a:ext cx="7543800" cy="1446550"/>
          </a:xfrm>
          <a:prstGeom prst="rect">
            <a:avLst/>
          </a:prstGeom>
          <a:noFill/>
        </p:spPr>
        <p:txBody>
          <a:bodyPr wrap="square">
            <a:spAutoFit/>
          </a:bodyPr>
          <a:lstStyle/>
          <a:p>
            <a:pPr>
              <a:defRPr/>
            </a:pPr>
            <a:r>
              <a:rPr lang="en-US" sz="4400" b="1" dirty="0">
                <a:solidFill>
                  <a:srgbClr val="7030A0"/>
                </a:solidFill>
                <a:effectLst>
                  <a:outerShdw blurRad="38100" dist="38100" dir="2700000" algn="tl">
                    <a:srgbClr val="000000">
                      <a:alpha val="43137"/>
                    </a:srgbClr>
                  </a:outerShdw>
                </a:effectLst>
                <a:latin typeface="Calibri" pitchFamily="34" charset="0"/>
                <a:cs typeface="Calibri" pitchFamily="34" charset="0"/>
              </a:rPr>
              <a:t>MÔN: SỐ HỌC – LỚP 6.</a:t>
            </a:r>
          </a:p>
          <a:p>
            <a:pPr>
              <a:defRPr/>
            </a:pPr>
            <a:r>
              <a:rPr lang="en-US" sz="4400" b="1" dirty="0">
                <a:solidFill>
                  <a:srgbClr val="7030A0"/>
                </a:solidFill>
                <a:effectLst>
                  <a:outerShdw blurRad="38100" dist="38100" dir="2700000" algn="tl">
                    <a:srgbClr val="000000">
                      <a:alpha val="43137"/>
                    </a:srgbClr>
                  </a:outerShdw>
                </a:effectLst>
                <a:latin typeface="Calibri" pitchFamily="34" charset="0"/>
                <a:cs typeface="Calibri" pitchFamily="34" charset="0"/>
              </a:rPr>
              <a:t>GV: </a:t>
            </a:r>
            <a:endParaRPr lang="en-US" b="1" dirty="0">
              <a:solidFill>
                <a:srgbClr val="7030A0"/>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2" name="Picture 1">
            <a:extLst>
              <a:ext uri="{FF2B5EF4-FFF2-40B4-BE49-F238E27FC236}">
                <a16:creationId xmlns:a16="http://schemas.microsoft.com/office/drawing/2014/main" id="{4E07EE5F-32FE-A3C8-2081-767BEBCD33AC}"/>
              </a:ext>
            </a:extLst>
          </p:cNvPr>
          <p:cNvPicPr>
            <a:picLocks noChangeAspect="1"/>
          </p:cNvPicPr>
          <p:nvPr/>
        </p:nvPicPr>
        <p:blipFill>
          <a:blip r:embed="rId2"/>
          <a:stretch>
            <a:fillRect/>
          </a:stretch>
        </p:blipFill>
        <p:spPr>
          <a:xfrm>
            <a:off x="76200" y="76200"/>
            <a:ext cx="1097375" cy="1097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withEffect">
                                  <p:stCondLst>
                                    <p:cond delay="0"/>
                                  </p:stCondLst>
                                  <p:iterate type="lt">
                                    <p:tmPct val="10000"/>
                                  </p:iterate>
                                  <p:childTnLst>
                                    <p:set>
                                      <p:cBhvr override="childStyle">
                                        <p:cTn id="6" dur="500" autoRev="1" fill="hold"/>
                                        <p:tgtEl>
                                          <p:spTgt spid="2051"/>
                                        </p:tgtEl>
                                        <p:attrNameLst>
                                          <p:attrName>style.color</p:attrName>
                                        </p:attrNameLst>
                                      </p:cBhvr>
                                      <p:to>
                                        <p:clrVal>
                                          <a:schemeClr val="accent2"/>
                                        </p:clrVal>
                                      </p:to>
                                    </p:set>
                                    <p:set>
                                      <p:cBhvr>
                                        <p:cTn id="7" dur="500" autoRev="1" fill="hold"/>
                                        <p:tgtEl>
                                          <p:spTgt spid="2051"/>
                                        </p:tgtEl>
                                        <p:attrNameLst>
                                          <p:attrName>fillcolor</p:attrName>
                                        </p:attrNameLst>
                                      </p:cBhvr>
                                      <p:to>
                                        <p:clrVal>
                                          <a:schemeClr val="accent2"/>
                                        </p:clrVal>
                                      </p:to>
                                    </p:set>
                                    <p:set>
                                      <p:cBhvr>
                                        <p:cTn id="8" dur="500" autoRev="1" fill="hold"/>
                                        <p:tgtEl>
                                          <p:spTgt spid="20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10946" y="4619539"/>
            <a:ext cx="7817386" cy="1292662"/>
          </a:xfrm>
          <a:prstGeom prst="rect">
            <a:avLst/>
          </a:prstGeom>
          <a:solidFill>
            <a:schemeClr val="bg1"/>
          </a:solidFill>
        </p:spPr>
        <p:txBody>
          <a:bodyPr wrap="square">
            <a:spAutoFit/>
          </a:bodyPr>
          <a:lstStyle/>
          <a:p>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khu</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đất</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làm</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nhà</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p>
          <a:p>
            <a:r>
              <a:rPr lang="en-US" sz="2600" dirty="0">
                <a:solidFill>
                  <a:srgbClr val="0000CC"/>
                </a:solidFill>
                <a:latin typeface="Cambria" panose="02040503050406030204" pitchFamily="18" charset="0"/>
                <a:ea typeface="Cambria" panose="02040503050406030204" pitchFamily="18" charset="0"/>
                <a:cs typeface="Times New Roman" pitchFamily="18" charset="0"/>
              </a:rPr>
              <a:t>                  15.18 = 270 (m</a:t>
            </a:r>
            <a:r>
              <a:rPr lang="en-US" sz="26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600" dirty="0">
                <a:solidFill>
                  <a:srgbClr val="0000CC"/>
                </a:solidFill>
                <a:latin typeface="Cambria" panose="02040503050406030204" pitchFamily="18" charset="0"/>
                <a:ea typeface="Cambria" panose="02040503050406030204" pitchFamily="18" charset="0"/>
                <a:cs typeface="Times New Roman" pitchFamily="18" charset="0"/>
              </a:rPr>
              <a:t>).</a:t>
            </a:r>
          </a:p>
          <a:p>
            <a:endParaRPr lang="en-US" sz="2600" dirty="0">
              <a:solidFill>
                <a:srgbClr val="0000CC"/>
              </a:solidFill>
              <a:latin typeface="Cambria" panose="02040503050406030204" pitchFamily="18" charset="0"/>
              <a:ea typeface="Cambria" panose="02040503050406030204" pitchFamily="18" charset="0"/>
              <a:cs typeface="Times New Roman" pitchFamily="18" charset="0"/>
            </a:endParaRPr>
          </a:p>
        </p:txBody>
      </p:sp>
      <mc:AlternateContent xmlns:mc="http://schemas.openxmlformats.org/markup-compatibility/2006">
        <mc:Choice xmlns:a14="http://schemas.microsoft.com/office/drawing/2010/main" Requires="a14">
          <p:sp>
            <p:nvSpPr>
              <p:cNvPr id="26" name="TextBox 25"/>
              <p:cNvSpPr txBox="1"/>
              <p:nvPr/>
            </p:nvSpPr>
            <p:spPr>
              <a:xfrm>
                <a:off x="342900" y="3484803"/>
                <a:ext cx="6386111" cy="1057405"/>
              </a:xfrm>
              <a:prstGeom prst="rect">
                <a:avLst/>
              </a:prstGeom>
              <a:solidFill>
                <a:schemeClr val="bg1"/>
              </a:solidFill>
            </p:spPr>
            <p:txBody>
              <a:bodyPr wrap="square" rtlCol="0">
                <a:spAutoFit/>
              </a:bodyPr>
              <a:lstStyle/>
              <a:p>
                <a:r>
                  <a:rPr lang="en-US" sz="2600" dirty="0">
                    <a:solidFill>
                      <a:srgbClr val="0000CC"/>
                    </a:solidFill>
                    <a:latin typeface="Cambria" panose="02040503050406030204" pitchFamily="18" charset="0"/>
                    <a:ea typeface="Cambria" panose="02040503050406030204" pitchFamily="18" charset="0"/>
                    <a:cs typeface="Times New Roman" pitchFamily="18" charset="0"/>
                  </a:rPr>
                  <a:t>a) +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của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cả</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bãi</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cỏ</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và</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khu</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đất</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làm</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nhà</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14:m>
                  <m:oMath xmlns:m="http://schemas.openxmlformats.org/officeDocument/2006/math">
                    <m:f>
                      <m:fPr>
                        <m:ctrlPr>
                          <a:rPr lang="en-US" sz="2600" i="1" smtClean="0">
                            <a:solidFill>
                              <a:srgbClr val="0000CC"/>
                            </a:solidFill>
                            <a:latin typeface="Cambria Math" panose="02040503050406030204" pitchFamily="18" charset="0"/>
                            <a:ea typeface="Cambria" panose="02040503050406030204" pitchFamily="18" charset="0"/>
                            <a:cs typeface="Times New Roman" pitchFamily="18" charset="0"/>
                          </a:rPr>
                        </m:ctrlPr>
                      </m:fPr>
                      <m:num>
                        <m:r>
                          <a:rPr lang="en-US" sz="2600" b="0" i="1" smtClean="0">
                            <a:solidFill>
                              <a:srgbClr val="0000CC"/>
                            </a:solidFill>
                            <a:latin typeface="Cambria Math" panose="02040503050406030204" pitchFamily="18" charset="0"/>
                            <a:ea typeface="Cambria" panose="02040503050406030204" pitchFamily="18" charset="0"/>
                            <a:cs typeface="Times New Roman" pitchFamily="18" charset="0"/>
                          </a:rPr>
                          <m:t>1</m:t>
                        </m:r>
                      </m:num>
                      <m:den>
                        <m:r>
                          <a:rPr lang="en-US" sz="2600" b="0" i="1" smtClean="0">
                            <a:solidFill>
                              <a:srgbClr val="0000CC"/>
                            </a:solidFill>
                            <a:latin typeface="Cambria Math" panose="02040503050406030204" pitchFamily="18" charset="0"/>
                            <a:ea typeface="Cambria" panose="02040503050406030204" pitchFamily="18" charset="0"/>
                            <a:cs typeface="Times New Roman" pitchFamily="18" charset="0"/>
                          </a:rPr>
                          <m:t>2</m:t>
                        </m:r>
                      </m:den>
                    </m:f>
                    <m:r>
                      <a:rPr lang="en-US" sz="2600" i="1" smtClean="0">
                        <a:solidFill>
                          <a:srgbClr val="0000CC"/>
                        </a:solidFill>
                        <a:latin typeface="Cambria Math" panose="02040503050406030204" pitchFamily="18" charset="0"/>
                        <a:ea typeface="Cambria Math" panose="02040503050406030204" pitchFamily="18" charset="0"/>
                        <a:cs typeface="Times New Roman" pitchFamily="18" charset="0"/>
                      </a:rPr>
                      <m:t>∙</m:t>
                    </m:r>
                    <m:d>
                      <m:dPr>
                        <m:ctrlPr>
                          <a:rPr lang="en-US" sz="2600" b="0" i="1" smtClean="0">
                            <a:solidFill>
                              <a:srgbClr val="0000CC"/>
                            </a:solidFill>
                            <a:latin typeface="Cambria Math" panose="02040503050406030204" pitchFamily="18" charset="0"/>
                            <a:ea typeface="Cambria Math" panose="02040503050406030204" pitchFamily="18" charset="0"/>
                            <a:cs typeface="Times New Roman" pitchFamily="18" charset="0"/>
                          </a:rPr>
                        </m:ctrlPr>
                      </m:dPr>
                      <m:e>
                        <m:r>
                          <a:rPr lang="en-US" sz="2600" b="0" i="1" smtClean="0">
                            <a:solidFill>
                              <a:srgbClr val="0000CC"/>
                            </a:solidFill>
                            <a:latin typeface="Cambria Math" panose="02040503050406030204" pitchFamily="18" charset="0"/>
                            <a:ea typeface="Cambria Math" panose="02040503050406030204" pitchFamily="18" charset="0"/>
                            <a:cs typeface="Times New Roman" pitchFamily="18" charset="0"/>
                          </a:rPr>
                          <m:t>30+42</m:t>
                        </m:r>
                      </m:e>
                    </m:d>
                    <m:r>
                      <a:rPr lang="en-US" sz="2600" b="0" i="1" smtClean="0">
                        <a:solidFill>
                          <a:srgbClr val="0000CC"/>
                        </a:solidFill>
                        <a:latin typeface="Cambria Math" panose="02040503050406030204" pitchFamily="18" charset="0"/>
                        <a:ea typeface="Cambria Math" panose="02040503050406030204" pitchFamily="18" charset="0"/>
                        <a:cs typeface="Times New Roman" pitchFamily="18" charset="0"/>
                      </a:rPr>
                      <m:t>∙24=</m:t>
                    </m:r>
                    <m:r>
                      <a:rPr lang="en-US" sz="2600" b="0" i="1" smtClean="0">
                        <a:solidFill>
                          <a:srgbClr val="0000CC"/>
                        </a:solidFill>
                        <a:latin typeface="Cambria Math" panose="02040503050406030204" pitchFamily="18" charset="0"/>
                        <a:ea typeface="Cambria" panose="02040503050406030204" pitchFamily="18" charset="0"/>
                        <a:cs typeface="Times New Roman" pitchFamily="18" charset="0"/>
                      </a:rPr>
                      <m:t>864 </m:t>
                    </m:r>
                  </m:oMath>
                </a14:m>
                <a:r>
                  <a:rPr lang="en-US" sz="2600" dirty="0">
                    <a:solidFill>
                      <a:srgbClr val="0000CC"/>
                    </a:solidFill>
                    <a:latin typeface="Cambria" panose="02040503050406030204" pitchFamily="18" charset="0"/>
                    <a:ea typeface="Cambria" panose="02040503050406030204" pitchFamily="18" charset="0"/>
                    <a:cs typeface="Times New Roman" pitchFamily="18" charset="0"/>
                  </a:rPr>
                  <a:t>(m</a:t>
                </a:r>
                <a:r>
                  <a:rPr lang="en-US" sz="26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600" dirty="0">
                    <a:solidFill>
                      <a:srgbClr val="0000CC"/>
                    </a:solidFill>
                    <a:latin typeface="Cambria" panose="02040503050406030204" pitchFamily="18" charset="0"/>
                    <a:ea typeface="Cambria" panose="02040503050406030204" pitchFamily="18" charset="0"/>
                    <a:cs typeface="Times New Roman" pitchFamily="18" charset="0"/>
                  </a:rPr>
                  <a:t>).</a:t>
                </a:r>
              </a:p>
            </p:txBody>
          </p:sp>
        </mc:Choice>
        <mc:Fallback>
          <p:sp>
            <p:nvSpPr>
              <p:cNvPr id="26" name="TextBox 25"/>
              <p:cNvSpPr txBox="1">
                <a:spLocks noRot="1" noChangeAspect="1" noMove="1" noResize="1" noEditPoints="1" noAdjustHandles="1" noChangeArrowheads="1" noChangeShapeType="1" noTextEdit="1"/>
              </p:cNvSpPr>
              <p:nvPr/>
            </p:nvSpPr>
            <p:spPr>
              <a:xfrm>
                <a:off x="342900" y="3484803"/>
                <a:ext cx="6386111" cy="1057405"/>
              </a:xfrm>
              <a:prstGeom prst="rect">
                <a:avLst/>
              </a:prstGeom>
              <a:blipFill>
                <a:blip r:embed="rId2"/>
                <a:stretch>
                  <a:fillRect l="-1718" t="-5780" b="-5202"/>
                </a:stretch>
              </a:blipFill>
            </p:spPr>
            <p:txBody>
              <a:bodyPr/>
              <a:lstStyle/>
              <a:p>
                <a:r>
                  <a:rPr lang="en-US">
                    <a:noFill/>
                  </a:rPr>
                  <a:t> </a:t>
                </a:r>
              </a:p>
            </p:txBody>
          </p:sp>
        </mc:Fallback>
      </mc:AlternateContent>
      <p:sp>
        <p:nvSpPr>
          <p:cNvPr id="9" name="Text Box 5"/>
          <p:cNvSpPr txBox="1">
            <a:spLocks noChangeArrowheads="1"/>
          </p:cNvSpPr>
          <p:nvPr/>
        </p:nvSpPr>
        <p:spPr bwMode="auto">
          <a:xfrm>
            <a:off x="120386" y="1047041"/>
            <a:ext cx="9053111" cy="1938992"/>
          </a:xfrm>
          <a:prstGeom prst="rect">
            <a:avLst/>
          </a:prstGeom>
          <a:solidFill>
            <a:schemeClr val="bg1"/>
          </a:solidFill>
          <a:ln w="9525">
            <a:noFill/>
            <a:miter lim="800000"/>
            <a:headEnd/>
            <a:tailEnd/>
          </a:ln>
        </p:spPr>
        <p:txBody>
          <a:bodyPr wrap="square">
            <a:spAutoFit/>
          </a:bodyPr>
          <a:lstStyle/>
          <a:p>
            <a:r>
              <a:rPr lang="en-US" sz="2400" b="1" dirty="0" err="1">
                <a:solidFill>
                  <a:srgbClr val="00B050"/>
                </a:solidFill>
              </a:rPr>
              <a:t>Ví</a:t>
            </a:r>
            <a:r>
              <a:rPr lang="en-US" sz="2400" b="1" dirty="0">
                <a:solidFill>
                  <a:srgbClr val="00B050"/>
                </a:solidFill>
              </a:rPr>
              <a:t> </a:t>
            </a:r>
            <a:r>
              <a:rPr lang="en-US" sz="2400" b="1" dirty="0" err="1">
                <a:solidFill>
                  <a:srgbClr val="00B050"/>
                </a:solidFill>
              </a:rPr>
              <a:t>dụ</a:t>
            </a:r>
            <a:r>
              <a:rPr lang="en-US" sz="2400" b="1" dirty="0">
                <a:solidFill>
                  <a:srgbClr val="00B050"/>
                </a:solidFill>
              </a:rPr>
              <a:t> 1/</a:t>
            </a:r>
            <a:r>
              <a:rPr lang="en-US" sz="2400" b="1" dirty="0" err="1">
                <a:solidFill>
                  <a:srgbClr val="00B050"/>
                </a:solidFill>
              </a:rPr>
              <a:t>sgk</a:t>
            </a:r>
            <a:r>
              <a:rPr lang="en-US" sz="2400" b="1" dirty="0">
                <a:solidFill>
                  <a:srgbClr val="00B050"/>
                </a:solidFill>
              </a:rPr>
              <a:t>/95</a:t>
            </a:r>
          </a:p>
          <a:p>
            <a:r>
              <a:rPr lang="en-US" sz="2400" i="1" dirty="0" err="1">
                <a:solidFill>
                  <a:srgbClr val="002060"/>
                </a:solidFill>
              </a:rPr>
              <a:t>Một</a:t>
            </a:r>
            <a:r>
              <a:rPr lang="en-US" sz="2400" i="1" dirty="0">
                <a:solidFill>
                  <a:srgbClr val="002060"/>
                </a:solidFill>
              </a:rPr>
              <a:t> </a:t>
            </a:r>
            <a:r>
              <a:rPr lang="en-US" sz="2400" i="1" dirty="0" err="1">
                <a:solidFill>
                  <a:srgbClr val="002060"/>
                </a:solidFill>
              </a:rPr>
              <a:t>ngôi</a:t>
            </a:r>
            <a:r>
              <a:rPr lang="en-US" sz="2400" i="1" dirty="0">
                <a:solidFill>
                  <a:srgbClr val="002060"/>
                </a:solidFill>
              </a:rPr>
              <a:t> </a:t>
            </a:r>
            <a:r>
              <a:rPr lang="en-US" sz="2400" i="1" dirty="0" err="1">
                <a:solidFill>
                  <a:srgbClr val="002060"/>
                </a:solidFill>
              </a:rPr>
              <a:t>nhà</a:t>
            </a:r>
            <a:r>
              <a:rPr lang="en-US" sz="2400" i="1" dirty="0">
                <a:solidFill>
                  <a:srgbClr val="002060"/>
                </a:solidFill>
              </a:rPr>
              <a:t> </a:t>
            </a:r>
            <a:r>
              <a:rPr lang="en-US" sz="2400" i="1" dirty="0" err="1">
                <a:solidFill>
                  <a:srgbClr val="002060"/>
                </a:solidFill>
              </a:rPr>
              <a:t>có</a:t>
            </a:r>
            <a:r>
              <a:rPr lang="en-US" sz="2400" i="1" dirty="0">
                <a:solidFill>
                  <a:srgbClr val="002060"/>
                </a:solidFill>
              </a:rPr>
              <a:t> </a:t>
            </a:r>
            <a:r>
              <a:rPr lang="en-US" sz="2400" i="1" dirty="0" err="1">
                <a:solidFill>
                  <a:srgbClr val="002060"/>
                </a:solidFill>
              </a:rPr>
              <a:t>bãi</a:t>
            </a:r>
            <a:r>
              <a:rPr lang="en-US" sz="2400" i="1" dirty="0">
                <a:solidFill>
                  <a:srgbClr val="002060"/>
                </a:solidFill>
              </a:rPr>
              <a:t> </a:t>
            </a:r>
            <a:r>
              <a:rPr lang="en-US" sz="2400" i="1" dirty="0" err="1">
                <a:solidFill>
                  <a:srgbClr val="002060"/>
                </a:solidFill>
              </a:rPr>
              <a:t>cỏ</a:t>
            </a:r>
            <a:r>
              <a:rPr lang="en-US" sz="2400" i="1" dirty="0">
                <a:solidFill>
                  <a:srgbClr val="002060"/>
                </a:solidFill>
              </a:rPr>
              <a:t> </a:t>
            </a:r>
            <a:r>
              <a:rPr lang="en-US" sz="2400" i="1" dirty="0" err="1">
                <a:solidFill>
                  <a:srgbClr val="002060"/>
                </a:solidFill>
              </a:rPr>
              <a:t>bao</a:t>
            </a:r>
            <a:r>
              <a:rPr lang="en-US" sz="2400" i="1" dirty="0">
                <a:solidFill>
                  <a:srgbClr val="002060"/>
                </a:solidFill>
              </a:rPr>
              <a:t> </a:t>
            </a:r>
            <a:r>
              <a:rPr lang="en-US" sz="2400" i="1" dirty="0" err="1">
                <a:solidFill>
                  <a:srgbClr val="002060"/>
                </a:solidFill>
              </a:rPr>
              <a:t>quanh</a:t>
            </a:r>
            <a:r>
              <a:rPr lang="en-US" sz="2400" i="1" dirty="0">
                <a:solidFill>
                  <a:srgbClr val="002060"/>
                </a:solidFill>
              </a:rPr>
              <a:t> </a:t>
            </a:r>
            <a:r>
              <a:rPr lang="en-US" sz="2400" i="1" dirty="0" err="1">
                <a:solidFill>
                  <a:srgbClr val="002060"/>
                </a:solidFill>
              </a:rPr>
              <a:t>như</a:t>
            </a:r>
            <a:r>
              <a:rPr lang="en-US" sz="2400" i="1" dirty="0">
                <a:solidFill>
                  <a:srgbClr val="002060"/>
                </a:solidFill>
              </a:rPr>
              <a:t> </a:t>
            </a:r>
            <a:r>
              <a:rPr lang="en-US" sz="2400" i="1" dirty="0" err="1">
                <a:solidFill>
                  <a:srgbClr val="002060"/>
                </a:solidFill>
              </a:rPr>
              <a:t>hình</a:t>
            </a:r>
            <a:r>
              <a:rPr lang="en-US" sz="2400" i="1" dirty="0">
                <a:solidFill>
                  <a:srgbClr val="002060"/>
                </a:solidFill>
              </a:rPr>
              <a:t> </a:t>
            </a:r>
            <a:r>
              <a:rPr lang="en-US" sz="2400" i="1" dirty="0" err="1">
                <a:solidFill>
                  <a:srgbClr val="002060"/>
                </a:solidFill>
              </a:rPr>
              <a:t>bên</a:t>
            </a:r>
            <a:r>
              <a:rPr lang="en-US" sz="2400" i="1" dirty="0">
                <a:solidFill>
                  <a:srgbClr val="002060"/>
                </a:solidFill>
              </a:rPr>
              <a:t> </a:t>
            </a:r>
            <a:r>
              <a:rPr lang="en-US" sz="2400" i="1" dirty="0" err="1">
                <a:solidFill>
                  <a:srgbClr val="002060"/>
                </a:solidFill>
              </a:rPr>
              <a:t>dưới</a:t>
            </a:r>
            <a:r>
              <a:rPr lang="en-US" sz="2400" i="1" dirty="0">
                <a:solidFill>
                  <a:srgbClr val="002060"/>
                </a:solidFill>
              </a:rPr>
              <a:t>.</a:t>
            </a:r>
          </a:p>
          <a:p>
            <a:pPr marL="514350" indent="-514350">
              <a:buAutoNum type="alphaLcParenR"/>
            </a:pPr>
            <a:r>
              <a:rPr lang="en-US" sz="2400" i="1" dirty="0" err="1">
                <a:solidFill>
                  <a:srgbClr val="002060"/>
                </a:solidFill>
              </a:rPr>
              <a:t>Tính</a:t>
            </a:r>
            <a:r>
              <a:rPr lang="en-US" sz="2400" i="1" dirty="0">
                <a:solidFill>
                  <a:srgbClr val="002060"/>
                </a:solidFill>
              </a:rPr>
              <a:t> </a:t>
            </a:r>
            <a:r>
              <a:rPr lang="en-US" sz="2400" i="1" dirty="0" err="1">
                <a:solidFill>
                  <a:srgbClr val="002060"/>
                </a:solidFill>
              </a:rPr>
              <a:t>diện</a:t>
            </a:r>
            <a:r>
              <a:rPr lang="en-US" sz="2400" i="1" dirty="0">
                <a:solidFill>
                  <a:srgbClr val="002060"/>
                </a:solidFill>
              </a:rPr>
              <a:t> </a:t>
            </a:r>
            <a:r>
              <a:rPr lang="en-US" sz="2400" i="1" dirty="0" err="1">
                <a:solidFill>
                  <a:srgbClr val="002060"/>
                </a:solidFill>
              </a:rPr>
              <a:t>tích</a:t>
            </a:r>
            <a:r>
              <a:rPr lang="en-US" sz="2400" i="1" dirty="0">
                <a:solidFill>
                  <a:srgbClr val="002060"/>
                </a:solidFill>
              </a:rPr>
              <a:t> của </a:t>
            </a:r>
            <a:r>
              <a:rPr lang="en-US" sz="2400" i="1" dirty="0" err="1">
                <a:solidFill>
                  <a:srgbClr val="002060"/>
                </a:solidFill>
              </a:rPr>
              <a:t>bãi</a:t>
            </a:r>
            <a:r>
              <a:rPr lang="en-US" sz="2400" i="1" dirty="0">
                <a:solidFill>
                  <a:srgbClr val="002060"/>
                </a:solidFill>
              </a:rPr>
              <a:t> </a:t>
            </a:r>
            <a:r>
              <a:rPr lang="en-US" sz="2400" i="1" dirty="0" err="1">
                <a:solidFill>
                  <a:srgbClr val="002060"/>
                </a:solidFill>
              </a:rPr>
              <a:t>cỏ</a:t>
            </a:r>
            <a:r>
              <a:rPr lang="en-US" sz="2400" i="1" dirty="0">
                <a:solidFill>
                  <a:srgbClr val="002060"/>
                </a:solidFill>
              </a:rPr>
              <a:t>.</a:t>
            </a:r>
          </a:p>
          <a:p>
            <a:pPr marL="514350" indent="-514350">
              <a:buAutoNum type="alphaLcParenR"/>
            </a:pPr>
            <a:r>
              <a:rPr lang="en-US" sz="2400" i="1" dirty="0" err="1">
                <a:solidFill>
                  <a:srgbClr val="002060"/>
                </a:solidFill>
              </a:rPr>
              <a:t>Nếu</a:t>
            </a:r>
            <a:r>
              <a:rPr lang="en-US" sz="2400" i="1" dirty="0">
                <a:solidFill>
                  <a:srgbClr val="002060"/>
                </a:solidFill>
              </a:rPr>
              <a:t> </a:t>
            </a:r>
            <a:r>
              <a:rPr lang="en-US" sz="2400" i="1" dirty="0" err="1">
                <a:solidFill>
                  <a:srgbClr val="002060"/>
                </a:solidFill>
              </a:rPr>
              <a:t>một</a:t>
            </a:r>
            <a:r>
              <a:rPr lang="en-US" sz="2400" i="1" dirty="0">
                <a:solidFill>
                  <a:srgbClr val="002060"/>
                </a:solidFill>
              </a:rPr>
              <a:t> </a:t>
            </a:r>
            <a:r>
              <a:rPr lang="en-US" sz="2400" i="1" dirty="0" err="1">
                <a:solidFill>
                  <a:srgbClr val="002060"/>
                </a:solidFill>
              </a:rPr>
              <a:t>túi</a:t>
            </a:r>
            <a:r>
              <a:rPr lang="en-US" sz="2400" i="1" dirty="0">
                <a:solidFill>
                  <a:srgbClr val="002060"/>
                </a:solidFill>
              </a:rPr>
              <a:t> </a:t>
            </a:r>
            <a:r>
              <a:rPr lang="en-US" sz="2400" i="1" dirty="0" err="1">
                <a:solidFill>
                  <a:srgbClr val="002060"/>
                </a:solidFill>
              </a:rPr>
              <a:t>hạt</a:t>
            </a:r>
            <a:r>
              <a:rPr lang="en-US" sz="2400" i="1" dirty="0">
                <a:solidFill>
                  <a:srgbClr val="002060"/>
                </a:solidFill>
              </a:rPr>
              <a:t> </a:t>
            </a:r>
            <a:r>
              <a:rPr lang="en-US" sz="2400" i="1" dirty="0" err="1">
                <a:solidFill>
                  <a:srgbClr val="002060"/>
                </a:solidFill>
              </a:rPr>
              <a:t>giống</a:t>
            </a:r>
            <a:r>
              <a:rPr lang="en-US" sz="2400" i="1" dirty="0">
                <a:solidFill>
                  <a:srgbClr val="002060"/>
                </a:solidFill>
              </a:rPr>
              <a:t> </a:t>
            </a:r>
            <a:r>
              <a:rPr lang="en-US" sz="2400" i="1" dirty="0" err="1">
                <a:solidFill>
                  <a:srgbClr val="002060"/>
                </a:solidFill>
              </a:rPr>
              <a:t>cỏ</a:t>
            </a:r>
            <a:r>
              <a:rPr lang="en-US" sz="2400" i="1" dirty="0">
                <a:solidFill>
                  <a:srgbClr val="002060"/>
                </a:solidFill>
              </a:rPr>
              <a:t> </a:t>
            </a:r>
            <a:r>
              <a:rPr lang="en-US" sz="2400" i="1" dirty="0" err="1">
                <a:solidFill>
                  <a:srgbClr val="002060"/>
                </a:solidFill>
              </a:rPr>
              <a:t>gieo</a:t>
            </a:r>
            <a:r>
              <a:rPr lang="en-US" sz="2400" i="1" dirty="0">
                <a:solidFill>
                  <a:srgbClr val="002060"/>
                </a:solidFill>
              </a:rPr>
              <a:t> </a:t>
            </a:r>
            <a:r>
              <a:rPr lang="en-US" sz="2400" i="1" dirty="0" err="1">
                <a:solidFill>
                  <a:srgbClr val="002060"/>
                </a:solidFill>
              </a:rPr>
              <a:t>vừa</a:t>
            </a:r>
            <a:r>
              <a:rPr lang="en-US" sz="2400" i="1" dirty="0">
                <a:solidFill>
                  <a:srgbClr val="002060"/>
                </a:solidFill>
              </a:rPr>
              <a:t> đủ </a:t>
            </a:r>
            <a:r>
              <a:rPr lang="en-US" sz="2400" i="1" dirty="0" err="1">
                <a:solidFill>
                  <a:srgbClr val="002060"/>
                </a:solidFill>
              </a:rPr>
              <a:t>trên</a:t>
            </a:r>
            <a:r>
              <a:rPr lang="en-US" sz="2400" i="1" dirty="0">
                <a:solidFill>
                  <a:srgbClr val="002060"/>
                </a:solidFill>
              </a:rPr>
              <a:t> 33 m</a:t>
            </a:r>
            <a:r>
              <a:rPr lang="en-US" sz="2400" i="1" baseline="30000" dirty="0">
                <a:solidFill>
                  <a:srgbClr val="002060"/>
                </a:solidFill>
              </a:rPr>
              <a:t>2</a:t>
            </a:r>
            <a:r>
              <a:rPr lang="en-US" sz="2400" i="1" dirty="0">
                <a:solidFill>
                  <a:srgbClr val="002060"/>
                </a:solidFill>
              </a:rPr>
              <a:t> </a:t>
            </a:r>
            <a:r>
              <a:rPr lang="en-US" sz="2400" i="1" dirty="0" err="1">
                <a:solidFill>
                  <a:srgbClr val="002060"/>
                </a:solidFill>
              </a:rPr>
              <a:t>đất</a:t>
            </a:r>
            <a:r>
              <a:rPr lang="en-US" sz="2400" i="1" dirty="0">
                <a:solidFill>
                  <a:srgbClr val="002060"/>
                </a:solidFill>
              </a:rPr>
              <a:t>, </a:t>
            </a:r>
            <a:r>
              <a:rPr lang="en-US" sz="2400" i="1" dirty="0" err="1">
                <a:solidFill>
                  <a:srgbClr val="002060"/>
                </a:solidFill>
              </a:rPr>
              <a:t>thì</a:t>
            </a:r>
            <a:r>
              <a:rPr lang="en-US" sz="2400" i="1" dirty="0">
                <a:solidFill>
                  <a:srgbClr val="002060"/>
                </a:solidFill>
              </a:rPr>
              <a:t> cần </a:t>
            </a:r>
            <a:r>
              <a:rPr lang="en-US" sz="2400" i="1" dirty="0" err="1">
                <a:solidFill>
                  <a:srgbClr val="002060"/>
                </a:solidFill>
              </a:rPr>
              <a:t>bao</a:t>
            </a:r>
            <a:r>
              <a:rPr lang="en-US" sz="2400" i="1" dirty="0">
                <a:solidFill>
                  <a:srgbClr val="002060"/>
                </a:solidFill>
              </a:rPr>
              <a:t> </a:t>
            </a:r>
            <a:r>
              <a:rPr lang="en-US" sz="2400" i="1" dirty="0" err="1">
                <a:solidFill>
                  <a:srgbClr val="002060"/>
                </a:solidFill>
              </a:rPr>
              <a:t>nhiêu</a:t>
            </a:r>
            <a:r>
              <a:rPr lang="en-US" sz="2400" i="1" dirty="0">
                <a:solidFill>
                  <a:srgbClr val="002060"/>
                </a:solidFill>
              </a:rPr>
              <a:t> </a:t>
            </a:r>
            <a:r>
              <a:rPr lang="en-US" sz="2400" i="1" dirty="0" err="1">
                <a:solidFill>
                  <a:srgbClr val="002060"/>
                </a:solidFill>
              </a:rPr>
              <a:t>túi</a:t>
            </a:r>
            <a:r>
              <a:rPr lang="en-US" sz="2400" i="1" dirty="0">
                <a:solidFill>
                  <a:srgbClr val="002060"/>
                </a:solidFill>
              </a:rPr>
              <a:t> </a:t>
            </a:r>
            <a:r>
              <a:rPr lang="en-US" sz="2400" i="1" dirty="0" err="1">
                <a:solidFill>
                  <a:srgbClr val="002060"/>
                </a:solidFill>
              </a:rPr>
              <a:t>hạt</a:t>
            </a:r>
            <a:r>
              <a:rPr lang="en-US" sz="2400" i="1" dirty="0">
                <a:solidFill>
                  <a:srgbClr val="002060"/>
                </a:solidFill>
              </a:rPr>
              <a:t> </a:t>
            </a:r>
            <a:r>
              <a:rPr lang="en-US" sz="2400" i="1" dirty="0" err="1">
                <a:solidFill>
                  <a:srgbClr val="002060"/>
                </a:solidFill>
              </a:rPr>
              <a:t>giống</a:t>
            </a:r>
            <a:r>
              <a:rPr lang="en-US" sz="2400" i="1" dirty="0">
                <a:solidFill>
                  <a:srgbClr val="002060"/>
                </a:solidFill>
              </a:rPr>
              <a:t> </a:t>
            </a:r>
            <a:r>
              <a:rPr lang="en-US" sz="2400" i="1" dirty="0" err="1">
                <a:solidFill>
                  <a:srgbClr val="002060"/>
                </a:solidFill>
              </a:rPr>
              <a:t>để</a:t>
            </a:r>
            <a:r>
              <a:rPr lang="en-US" sz="2400" i="1" dirty="0">
                <a:solidFill>
                  <a:srgbClr val="002060"/>
                </a:solidFill>
              </a:rPr>
              <a:t> </a:t>
            </a:r>
            <a:r>
              <a:rPr lang="en-US" sz="2400" i="1" dirty="0" err="1">
                <a:solidFill>
                  <a:srgbClr val="002060"/>
                </a:solidFill>
              </a:rPr>
              <a:t>gieo</a:t>
            </a:r>
            <a:r>
              <a:rPr lang="en-US" sz="2400" i="1" dirty="0">
                <a:solidFill>
                  <a:srgbClr val="002060"/>
                </a:solidFill>
              </a:rPr>
              <a:t> </a:t>
            </a:r>
            <a:r>
              <a:rPr lang="en-US" sz="2400" i="1" dirty="0" err="1">
                <a:solidFill>
                  <a:srgbClr val="002060"/>
                </a:solidFill>
              </a:rPr>
              <a:t>hết</a:t>
            </a:r>
            <a:r>
              <a:rPr lang="en-US" sz="2400" i="1" dirty="0">
                <a:solidFill>
                  <a:srgbClr val="002060"/>
                </a:solidFill>
              </a:rPr>
              <a:t> </a:t>
            </a:r>
            <a:r>
              <a:rPr lang="en-US" sz="2400" i="1" dirty="0" err="1">
                <a:solidFill>
                  <a:srgbClr val="002060"/>
                </a:solidFill>
              </a:rPr>
              <a:t>bãi</a:t>
            </a:r>
            <a:r>
              <a:rPr lang="en-US" sz="2400" i="1" dirty="0">
                <a:solidFill>
                  <a:srgbClr val="002060"/>
                </a:solidFill>
              </a:rPr>
              <a:t> </a:t>
            </a:r>
            <a:r>
              <a:rPr lang="en-US" sz="2400" i="1" dirty="0" err="1">
                <a:solidFill>
                  <a:srgbClr val="002060"/>
                </a:solidFill>
              </a:rPr>
              <a:t>cỏ</a:t>
            </a:r>
            <a:r>
              <a:rPr lang="en-US" sz="2400" i="1" dirty="0">
                <a:solidFill>
                  <a:srgbClr val="002060"/>
                </a:solidFill>
              </a:rPr>
              <a:t>.</a:t>
            </a:r>
          </a:p>
        </p:txBody>
      </p:sp>
      <p:pic>
        <p:nvPicPr>
          <p:cNvPr id="23" name="Picture 22"/>
          <p:cNvPicPr>
            <a:picLocks noChangeAspect="1"/>
          </p:cNvPicPr>
          <p:nvPr/>
        </p:nvPicPr>
        <p:blipFill>
          <a:blip r:embed="rId3"/>
          <a:stretch>
            <a:fillRect/>
          </a:stretch>
        </p:blipFill>
        <p:spPr>
          <a:xfrm>
            <a:off x="6400800" y="3705486"/>
            <a:ext cx="2568201" cy="1924322"/>
          </a:xfrm>
          <a:prstGeom prst="rect">
            <a:avLst/>
          </a:prstGeom>
        </p:spPr>
      </p:pic>
      <p:sp>
        <p:nvSpPr>
          <p:cNvPr id="25" name="WordArt 18"/>
          <p:cNvSpPr>
            <a:spLocks noChangeArrowheads="1" noChangeShapeType="1" noTextEdit="1"/>
          </p:cNvSpPr>
          <p:nvPr/>
        </p:nvSpPr>
        <p:spPr bwMode="auto">
          <a:xfrm>
            <a:off x="533400" y="3002506"/>
            <a:ext cx="1143000" cy="37069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sp>
        <p:nvSpPr>
          <p:cNvPr id="28" name="Rectangle 27"/>
          <p:cNvSpPr/>
          <p:nvPr/>
        </p:nvSpPr>
        <p:spPr>
          <a:xfrm>
            <a:off x="406749" y="5413431"/>
            <a:ext cx="7817386" cy="892552"/>
          </a:xfrm>
          <a:prstGeom prst="rect">
            <a:avLst/>
          </a:prstGeom>
          <a:solidFill>
            <a:schemeClr val="bg1"/>
          </a:solidFill>
        </p:spPr>
        <p:txBody>
          <a:bodyPr wrap="square">
            <a:spAutoFit/>
          </a:bodyPr>
          <a:lstStyle/>
          <a:p>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của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bãi</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cỏ</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864 – 270 = 594 (m</a:t>
            </a:r>
            <a:r>
              <a:rPr lang="en-US" sz="26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600" dirty="0">
                <a:solidFill>
                  <a:srgbClr val="0000CC"/>
                </a:solidFill>
                <a:latin typeface="Cambria" panose="02040503050406030204" pitchFamily="18" charset="0"/>
                <a:ea typeface="Cambria" panose="02040503050406030204" pitchFamily="18" charset="0"/>
                <a:cs typeface="Times New Roman" pitchFamily="18" charset="0"/>
              </a:rPr>
              <a:t>).</a:t>
            </a:r>
          </a:p>
          <a:p>
            <a:endParaRPr lang="en-US" sz="26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29" name="Rectangle 28"/>
          <p:cNvSpPr/>
          <p:nvPr/>
        </p:nvSpPr>
        <p:spPr>
          <a:xfrm>
            <a:off x="342900" y="5912201"/>
            <a:ext cx="8458200" cy="892552"/>
          </a:xfrm>
          <a:prstGeom prst="rect">
            <a:avLst/>
          </a:prstGeom>
          <a:solidFill>
            <a:schemeClr val="bg1"/>
          </a:solidFill>
        </p:spPr>
        <p:txBody>
          <a:bodyPr wrap="square">
            <a:spAutoFit/>
          </a:bodyPr>
          <a:lstStyle/>
          <a:p>
            <a:r>
              <a:rPr lang="en-US" sz="2600" dirty="0">
                <a:solidFill>
                  <a:srgbClr val="0000CC"/>
                </a:solidFill>
                <a:latin typeface="Cambria" panose="02040503050406030204" pitchFamily="18" charset="0"/>
                <a:ea typeface="Cambria" panose="02040503050406030204" pitchFamily="18" charset="0"/>
                <a:cs typeface="Times New Roman" pitchFamily="18" charset="0"/>
              </a:rPr>
              <a:t>      b) Số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túi</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hạt</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giống</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cần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để</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gieo</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hết</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bãi</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cỏ</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p>
          <a:p>
            <a:r>
              <a:rPr lang="en-US" sz="2600" dirty="0">
                <a:solidFill>
                  <a:srgbClr val="0000CC"/>
                </a:solidFill>
                <a:latin typeface="Cambria" panose="02040503050406030204" pitchFamily="18" charset="0"/>
                <a:ea typeface="Cambria" panose="02040503050406030204" pitchFamily="18" charset="0"/>
                <a:cs typeface="Times New Roman" pitchFamily="18" charset="0"/>
              </a:rPr>
              <a:t>                 594 : 33 = 18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túi</a:t>
            </a:r>
            <a:r>
              <a:rPr lang="en-US" sz="2600" dirty="0">
                <a:solidFill>
                  <a:srgbClr val="0000CC"/>
                </a:solidFill>
                <a:latin typeface="Cambria" panose="02040503050406030204" pitchFamily="18" charset="0"/>
                <a:ea typeface="Cambria" panose="02040503050406030204" pitchFamily="18" charset="0"/>
                <a:cs typeface="Times New Roman" pitchFamily="18" charset="0"/>
              </a:rPr>
              <a:t>).</a:t>
            </a:r>
          </a:p>
        </p:txBody>
      </p:sp>
      <p:pic>
        <p:nvPicPr>
          <p:cNvPr id="2" name="Picture 1">
            <a:extLst>
              <a:ext uri="{FF2B5EF4-FFF2-40B4-BE49-F238E27FC236}">
                <a16:creationId xmlns:a16="http://schemas.microsoft.com/office/drawing/2014/main" id="{1207D7D8-DEC0-B2CD-E919-53FC4B1C2613}"/>
              </a:ext>
            </a:extLst>
          </p:cNvPr>
          <p:cNvPicPr>
            <a:picLocks noChangeAspect="1"/>
          </p:cNvPicPr>
          <p:nvPr/>
        </p:nvPicPr>
        <p:blipFill>
          <a:blip r:embed="rId4"/>
          <a:stretch>
            <a:fillRect/>
          </a:stretch>
        </p:blipFill>
        <p:spPr>
          <a:xfrm>
            <a:off x="7525" y="-47439"/>
            <a:ext cx="1097375" cy="1097375"/>
          </a:xfrm>
          <a:prstGeom prst="rect">
            <a:avLst/>
          </a:prstGeom>
        </p:spPr>
      </p:pic>
    </p:spTree>
    <p:extLst>
      <p:ext uri="{BB962C8B-B14F-4D97-AF65-F5344CB8AC3E}">
        <p14:creationId xmlns:p14="http://schemas.microsoft.com/office/powerpoint/2010/main" val="380014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randombar(horizont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randombar(horizontal)">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9" grpId="0" animBg="1"/>
      <p:bldP spid="25"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Text Box 5"/>
              <p:cNvSpPr txBox="1">
                <a:spLocks noChangeArrowheads="1"/>
              </p:cNvSpPr>
              <p:nvPr/>
            </p:nvSpPr>
            <p:spPr bwMode="auto">
              <a:xfrm>
                <a:off x="123940" y="1007047"/>
                <a:ext cx="9053111" cy="2091214"/>
              </a:xfrm>
              <a:prstGeom prst="rect">
                <a:avLst/>
              </a:prstGeom>
              <a:solidFill>
                <a:schemeClr val="bg1"/>
              </a:solidFill>
              <a:ln w="9525">
                <a:noFill/>
                <a:miter lim="800000"/>
                <a:headEnd/>
                <a:tailEnd/>
              </a:ln>
            </p:spPr>
            <p:txBody>
              <a:bodyPr wrap="square">
                <a:spAutoFit/>
              </a:bodyPr>
              <a:lstStyle/>
              <a:p>
                <a:r>
                  <a:rPr lang="en-US" sz="2400" b="1" dirty="0">
                    <a:solidFill>
                      <a:srgbClr val="00B050"/>
                    </a:solidFill>
                  </a:rPr>
                  <a:t>Ví </a:t>
                </a:r>
                <a:r>
                  <a:rPr lang="en-US" sz="2400" b="1" dirty="0" err="1">
                    <a:solidFill>
                      <a:srgbClr val="00B050"/>
                    </a:solidFill>
                  </a:rPr>
                  <a:t>dụ</a:t>
                </a:r>
                <a:r>
                  <a:rPr lang="en-US" sz="2400" b="1" dirty="0">
                    <a:solidFill>
                      <a:srgbClr val="00B050"/>
                    </a:solidFill>
                  </a:rPr>
                  <a:t> 2/</a:t>
                </a:r>
                <a:r>
                  <a:rPr lang="en-US" sz="2400" b="1" dirty="0" err="1">
                    <a:solidFill>
                      <a:srgbClr val="00B050"/>
                    </a:solidFill>
                  </a:rPr>
                  <a:t>sgk</a:t>
                </a:r>
                <a:r>
                  <a:rPr lang="en-US" sz="2400" b="1" dirty="0">
                    <a:solidFill>
                      <a:srgbClr val="00B050"/>
                    </a:solidFill>
                  </a:rPr>
                  <a:t>/95</a:t>
                </a:r>
              </a:p>
              <a:p>
                <a:r>
                  <a:rPr lang="en-US" sz="2400" i="1" dirty="0" err="1">
                    <a:solidFill>
                      <a:srgbClr val="002060"/>
                    </a:solidFill>
                  </a:rPr>
                  <a:t>Một</a:t>
                </a:r>
                <a:r>
                  <a:rPr lang="en-US" sz="2400" i="1" dirty="0">
                    <a:solidFill>
                      <a:srgbClr val="002060"/>
                    </a:solidFill>
                  </a:rPr>
                  <a:t> </a:t>
                </a:r>
                <a:r>
                  <a:rPr lang="en-US" sz="2400" i="1" dirty="0" err="1">
                    <a:solidFill>
                      <a:srgbClr val="002060"/>
                    </a:solidFill>
                  </a:rPr>
                  <a:t>nền</a:t>
                </a:r>
                <a:r>
                  <a:rPr lang="en-US" sz="2400" i="1" dirty="0">
                    <a:solidFill>
                      <a:srgbClr val="002060"/>
                    </a:solidFill>
                  </a:rPr>
                  <a:t> </a:t>
                </a:r>
                <a:r>
                  <a:rPr lang="en-US" sz="2400" i="1" dirty="0" err="1">
                    <a:solidFill>
                      <a:srgbClr val="002060"/>
                    </a:solidFill>
                  </a:rPr>
                  <a:t>nhà</a:t>
                </a:r>
                <a:r>
                  <a:rPr lang="en-US" sz="2400" i="1" dirty="0">
                    <a:solidFill>
                      <a:srgbClr val="002060"/>
                    </a:solidFill>
                  </a:rPr>
                  <a:t> </a:t>
                </a:r>
                <a:r>
                  <a:rPr lang="en-US" sz="2400" i="1" dirty="0" err="1">
                    <a:solidFill>
                      <a:srgbClr val="002060"/>
                    </a:solidFill>
                  </a:rPr>
                  <a:t>hình</a:t>
                </a:r>
                <a:r>
                  <a:rPr lang="en-US" sz="2400" i="1" dirty="0">
                    <a:solidFill>
                      <a:srgbClr val="002060"/>
                    </a:solidFill>
                  </a:rPr>
                  <a:t> </a:t>
                </a:r>
                <a:r>
                  <a:rPr lang="en-US" sz="2400" i="1" dirty="0" err="1">
                    <a:solidFill>
                      <a:srgbClr val="002060"/>
                    </a:solidFill>
                  </a:rPr>
                  <a:t>chữ</a:t>
                </a:r>
                <a:r>
                  <a:rPr lang="en-US" sz="2400" i="1" dirty="0">
                    <a:solidFill>
                      <a:srgbClr val="002060"/>
                    </a:solidFill>
                  </a:rPr>
                  <a:t> </a:t>
                </a:r>
                <a:r>
                  <a:rPr lang="en-US" sz="2400" i="1" dirty="0" err="1">
                    <a:solidFill>
                      <a:srgbClr val="002060"/>
                    </a:solidFill>
                  </a:rPr>
                  <a:t>nhật</a:t>
                </a:r>
                <a:r>
                  <a:rPr lang="en-US" sz="2400" i="1" dirty="0">
                    <a:solidFill>
                      <a:srgbClr val="002060"/>
                    </a:solidFill>
                  </a:rPr>
                  <a:t> </a:t>
                </a:r>
                <a:r>
                  <a:rPr lang="en-US" sz="2400" i="1" dirty="0" err="1">
                    <a:solidFill>
                      <a:srgbClr val="002060"/>
                    </a:solidFill>
                  </a:rPr>
                  <a:t>có</a:t>
                </a:r>
                <a:r>
                  <a:rPr lang="en-US" sz="2400" i="1" dirty="0">
                    <a:solidFill>
                      <a:srgbClr val="002060"/>
                    </a:solidFill>
                  </a:rPr>
                  <a:t> </a:t>
                </a:r>
                <a:r>
                  <a:rPr lang="en-US" sz="2400" i="1" dirty="0" err="1">
                    <a:solidFill>
                      <a:srgbClr val="002060"/>
                    </a:solidFill>
                  </a:rPr>
                  <a:t>chiều</a:t>
                </a:r>
                <a:r>
                  <a:rPr lang="en-US" sz="2400" i="1" dirty="0">
                    <a:solidFill>
                      <a:srgbClr val="002060"/>
                    </a:solidFill>
                  </a:rPr>
                  <a:t> </a:t>
                </a:r>
                <a:r>
                  <a:rPr lang="en-US" sz="2400" i="1" dirty="0" err="1">
                    <a:solidFill>
                      <a:srgbClr val="002060"/>
                    </a:solidFill>
                  </a:rPr>
                  <a:t>dài</a:t>
                </a:r>
                <a:r>
                  <a:rPr lang="en-US" sz="2400" i="1" dirty="0">
                    <a:solidFill>
                      <a:srgbClr val="002060"/>
                    </a:solidFill>
                  </a:rPr>
                  <a:t> 20 m </a:t>
                </a:r>
                <a:r>
                  <a:rPr lang="en-US" sz="2400" i="1" dirty="0" err="1">
                    <a:solidFill>
                      <a:srgbClr val="002060"/>
                    </a:solidFill>
                  </a:rPr>
                  <a:t>và</a:t>
                </a:r>
                <a:r>
                  <a:rPr lang="en-US" sz="2400" i="1" dirty="0">
                    <a:solidFill>
                      <a:srgbClr val="002060"/>
                    </a:solidFill>
                  </a:rPr>
                  <a:t> </a:t>
                </a:r>
                <a:r>
                  <a:rPr lang="en-US" sz="2400" i="1" dirty="0" err="1">
                    <a:solidFill>
                      <a:srgbClr val="002060"/>
                    </a:solidFill>
                  </a:rPr>
                  <a:t>chiều</a:t>
                </a:r>
                <a:r>
                  <a:rPr lang="en-US" sz="2400" i="1" dirty="0">
                    <a:solidFill>
                      <a:srgbClr val="002060"/>
                    </a:solidFill>
                  </a:rPr>
                  <a:t> </a:t>
                </a:r>
                <a:r>
                  <a:rPr lang="en-US" sz="2400" i="1" dirty="0" err="1">
                    <a:solidFill>
                      <a:srgbClr val="002060"/>
                    </a:solidFill>
                  </a:rPr>
                  <a:t>rộng</a:t>
                </a:r>
                <a:r>
                  <a:rPr lang="en-US" sz="2400" i="1" dirty="0">
                    <a:solidFill>
                      <a:srgbClr val="002060"/>
                    </a:solidFill>
                  </a:rPr>
                  <a:t> </a:t>
                </a:r>
                <a:r>
                  <a:rPr lang="en-US" sz="2400" i="1" dirty="0" err="1">
                    <a:solidFill>
                      <a:srgbClr val="002060"/>
                    </a:solidFill>
                  </a:rPr>
                  <a:t>bằng</a:t>
                </a:r>
                <a:r>
                  <a:rPr lang="en-US" sz="2400" i="1" dirty="0">
                    <a:solidFill>
                      <a:srgbClr val="002060"/>
                    </a:solidFill>
                  </a:rPr>
                  <a:t>  </a:t>
                </a:r>
                <a14:m>
                  <m:oMath xmlns:m="http://schemas.openxmlformats.org/officeDocument/2006/math">
                    <m:f>
                      <m:fPr>
                        <m:ctrlPr>
                          <a:rPr lang="en-US" sz="240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1</m:t>
                        </m:r>
                      </m:num>
                      <m:den>
                        <m:r>
                          <a:rPr lang="en-US" sz="2400" b="0" i="1" smtClean="0">
                            <a:solidFill>
                              <a:srgbClr val="002060"/>
                            </a:solidFill>
                            <a:latin typeface="Cambria Math" panose="02040503050406030204" pitchFamily="18" charset="0"/>
                          </a:rPr>
                          <m:t>4</m:t>
                        </m:r>
                      </m:den>
                    </m:f>
                    <m:r>
                      <a:rPr lang="en-US" sz="2400" b="0" i="1" smtClean="0">
                        <a:solidFill>
                          <a:srgbClr val="002060"/>
                        </a:solidFill>
                        <a:latin typeface="Cambria Math" panose="02040503050406030204" pitchFamily="18" charset="0"/>
                      </a:rPr>
                      <m:t> </m:t>
                    </m:r>
                  </m:oMath>
                </a14:m>
                <a:r>
                  <a:rPr lang="en-US" sz="2400" i="1" dirty="0">
                    <a:solidFill>
                      <a:srgbClr val="002060"/>
                    </a:solidFill>
                  </a:rPr>
                  <a:t> </a:t>
                </a:r>
                <a:r>
                  <a:rPr lang="en-US" sz="2400" i="1" dirty="0" err="1">
                    <a:solidFill>
                      <a:srgbClr val="002060"/>
                    </a:solidFill>
                  </a:rPr>
                  <a:t>chiều</a:t>
                </a:r>
                <a:r>
                  <a:rPr lang="en-US" sz="2400" i="1" dirty="0">
                    <a:solidFill>
                      <a:srgbClr val="002060"/>
                    </a:solidFill>
                  </a:rPr>
                  <a:t> </a:t>
                </a:r>
                <a:r>
                  <a:rPr lang="en-US" sz="2400" i="1" dirty="0" err="1">
                    <a:solidFill>
                      <a:srgbClr val="002060"/>
                    </a:solidFill>
                  </a:rPr>
                  <a:t>dài</a:t>
                </a:r>
                <a:r>
                  <a:rPr lang="en-US" sz="2400" i="1" dirty="0">
                    <a:solidFill>
                      <a:srgbClr val="002060"/>
                    </a:solidFill>
                  </a:rPr>
                  <a:t>. </a:t>
                </a:r>
                <a:r>
                  <a:rPr lang="en-US" sz="2400" i="1" dirty="0" err="1">
                    <a:solidFill>
                      <a:srgbClr val="002060"/>
                    </a:solidFill>
                  </a:rPr>
                  <a:t>Người</a:t>
                </a:r>
                <a:r>
                  <a:rPr lang="en-US" sz="2400" i="1" dirty="0">
                    <a:solidFill>
                      <a:srgbClr val="002060"/>
                    </a:solidFill>
                  </a:rPr>
                  <a:t> ta </a:t>
                </a:r>
                <a:r>
                  <a:rPr lang="en-US" sz="2400" i="1" dirty="0" err="1">
                    <a:solidFill>
                      <a:srgbClr val="002060"/>
                    </a:solidFill>
                  </a:rPr>
                  <a:t>lát</a:t>
                </a:r>
                <a:r>
                  <a:rPr lang="en-US" sz="2400" i="1" dirty="0">
                    <a:solidFill>
                      <a:srgbClr val="002060"/>
                    </a:solidFill>
                  </a:rPr>
                  <a:t> </a:t>
                </a:r>
                <a:r>
                  <a:rPr lang="en-US" sz="2400" i="1" dirty="0" err="1">
                    <a:solidFill>
                      <a:srgbClr val="002060"/>
                    </a:solidFill>
                  </a:rPr>
                  <a:t>nền</a:t>
                </a:r>
                <a:r>
                  <a:rPr lang="en-US" sz="2400" i="1" dirty="0">
                    <a:solidFill>
                      <a:srgbClr val="002060"/>
                    </a:solidFill>
                  </a:rPr>
                  <a:t> </a:t>
                </a:r>
                <a:r>
                  <a:rPr lang="en-US" sz="2400" i="1" dirty="0" err="1">
                    <a:solidFill>
                      <a:srgbClr val="002060"/>
                    </a:solidFill>
                  </a:rPr>
                  <a:t>bằng</a:t>
                </a:r>
                <a:r>
                  <a:rPr lang="en-US" sz="2400" i="1" dirty="0">
                    <a:solidFill>
                      <a:srgbClr val="002060"/>
                    </a:solidFill>
                  </a:rPr>
                  <a:t> </a:t>
                </a:r>
                <a:r>
                  <a:rPr lang="en-US" sz="2400" i="1" dirty="0" err="1">
                    <a:solidFill>
                      <a:srgbClr val="002060"/>
                    </a:solidFill>
                  </a:rPr>
                  <a:t>những</a:t>
                </a:r>
                <a:r>
                  <a:rPr lang="en-US" sz="2400" i="1" dirty="0">
                    <a:solidFill>
                      <a:srgbClr val="002060"/>
                    </a:solidFill>
                  </a:rPr>
                  <a:t> viên </a:t>
                </a:r>
                <a:r>
                  <a:rPr lang="en-US" sz="2400" i="1" dirty="0" err="1">
                    <a:solidFill>
                      <a:srgbClr val="002060"/>
                    </a:solidFill>
                  </a:rPr>
                  <a:t>gạch</a:t>
                </a:r>
                <a:r>
                  <a:rPr lang="en-US" sz="2400" i="1" dirty="0">
                    <a:solidFill>
                      <a:srgbClr val="002060"/>
                    </a:solidFill>
                  </a:rPr>
                  <a:t> </a:t>
                </a:r>
                <a:r>
                  <a:rPr lang="en-US" sz="2400" i="1" dirty="0" err="1">
                    <a:solidFill>
                      <a:srgbClr val="002060"/>
                    </a:solidFill>
                  </a:rPr>
                  <a:t>hình</a:t>
                </a:r>
                <a:r>
                  <a:rPr lang="en-US" sz="2400" i="1" dirty="0">
                    <a:solidFill>
                      <a:srgbClr val="002060"/>
                    </a:solidFill>
                  </a:rPr>
                  <a:t> </a:t>
                </a:r>
                <a:r>
                  <a:rPr lang="en-US" sz="2400" i="1" dirty="0" err="1">
                    <a:solidFill>
                      <a:srgbClr val="002060"/>
                    </a:solidFill>
                  </a:rPr>
                  <a:t>vuông</a:t>
                </a:r>
                <a:r>
                  <a:rPr lang="en-US" sz="2400" i="1" dirty="0">
                    <a:solidFill>
                      <a:srgbClr val="002060"/>
                    </a:solidFill>
                  </a:rPr>
                  <a:t> </a:t>
                </a:r>
                <a:r>
                  <a:rPr lang="en-US" sz="2400" i="1" dirty="0" err="1">
                    <a:solidFill>
                      <a:srgbClr val="002060"/>
                    </a:solidFill>
                  </a:rPr>
                  <a:t>cạnh</a:t>
                </a:r>
                <a:r>
                  <a:rPr lang="en-US" sz="2400" i="1" dirty="0">
                    <a:solidFill>
                      <a:srgbClr val="002060"/>
                    </a:solidFill>
                  </a:rPr>
                  <a:t> 4 dm. </a:t>
                </a:r>
                <a:r>
                  <a:rPr lang="en-US" sz="2400" i="1" dirty="0" err="1">
                    <a:solidFill>
                      <a:srgbClr val="002060"/>
                    </a:solidFill>
                  </a:rPr>
                  <a:t>Tổng</a:t>
                </a:r>
                <a:r>
                  <a:rPr lang="en-US" sz="2400" i="1" dirty="0">
                    <a:solidFill>
                      <a:srgbClr val="002060"/>
                    </a:solidFill>
                  </a:rPr>
                  <a:t> số </a:t>
                </a:r>
                <a:r>
                  <a:rPr lang="en-US" sz="2400" i="1" dirty="0" err="1">
                    <a:solidFill>
                      <a:srgbClr val="002060"/>
                    </a:solidFill>
                  </a:rPr>
                  <a:t>tiền</a:t>
                </a:r>
                <a:r>
                  <a:rPr lang="en-US" sz="2400" i="1" dirty="0">
                    <a:solidFill>
                      <a:srgbClr val="002060"/>
                    </a:solidFill>
                  </a:rPr>
                  <a:t> </a:t>
                </a:r>
                <a:r>
                  <a:rPr lang="en-US" sz="2400" i="1" dirty="0" err="1">
                    <a:solidFill>
                      <a:srgbClr val="002060"/>
                    </a:solidFill>
                  </a:rPr>
                  <a:t>mua</a:t>
                </a:r>
                <a:r>
                  <a:rPr lang="en-US" sz="2400" i="1" dirty="0">
                    <a:solidFill>
                      <a:srgbClr val="002060"/>
                    </a:solidFill>
                  </a:rPr>
                  <a:t> </a:t>
                </a:r>
                <a:r>
                  <a:rPr lang="en-US" sz="2400" i="1" dirty="0" err="1">
                    <a:solidFill>
                      <a:srgbClr val="002060"/>
                    </a:solidFill>
                  </a:rPr>
                  <a:t>gạch</a:t>
                </a:r>
                <a:r>
                  <a:rPr lang="en-US" sz="2400" i="1" dirty="0">
                    <a:solidFill>
                      <a:srgbClr val="002060"/>
                    </a:solidFill>
                  </a:rPr>
                  <a:t> </a:t>
                </a:r>
                <a:r>
                  <a:rPr lang="en-US" sz="2400" i="1" dirty="0" err="1">
                    <a:solidFill>
                      <a:srgbClr val="002060"/>
                    </a:solidFill>
                  </a:rPr>
                  <a:t>là</a:t>
                </a:r>
                <a:r>
                  <a:rPr lang="en-US" sz="2400" i="1" dirty="0">
                    <a:solidFill>
                      <a:srgbClr val="002060"/>
                    </a:solidFill>
                  </a:rPr>
                  <a:t> 11 785 000 </a:t>
                </a:r>
                <a:r>
                  <a:rPr lang="en-US" sz="2400" i="1" dirty="0" err="1">
                    <a:solidFill>
                      <a:srgbClr val="002060"/>
                    </a:solidFill>
                  </a:rPr>
                  <a:t>đồng</a:t>
                </a:r>
                <a:r>
                  <a:rPr lang="en-US" sz="2400" i="1" dirty="0">
                    <a:solidFill>
                      <a:srgbClr val="002060"/>
                    </a:solidFill>
                  </a:rPr>
                  <a:t> </a:t>
                </a:r>
                <a:r>
                  <a:rPr lang="en-US" sz="2400" i="1" dirty="0" err="1">
                    <a:solidFill>
                      <a:srgbClr val="002060"/>
                    </a:solidFill>
                  </a:rPr>
                  <a:t>thì</a:t>
                </a:r>
                <a:r>
                  <a:rPr lang="en-US" sz="2400" i="1" dirty="0">
                    <a:solidFill>
                      <a:srgbClr val="002060"/>
                    </a:solidFill>
                  </a:rPr>
                  <a:t> </a:t>
                </a:r>
                <a:r>
                  <a:rPr lang="en-US" sz="2400" i="1" dirty="0" err="1">
                    <a:solidFill>
                      <a:srgbClr val="002060"/>
                    </a:solidFill>
                  </a:rPr>
                  <a:t>vừa</a:t>
                </a:r>
                <a:r>
                  <a:rPr lang="en-US" sz="2400" i="1" dirty="0">
                    <a:solidFill>
                      <a:srgbClr val="002060"/>
                    </a:solidFill>
                  </a:rPr>
                  <a:t> đủ </a:t>
                </a:r>
                <a:r>
                  <a:rPr lang="en-US" sz="2400" i="1" dirty="0" err="1">
                    <a:solidFill>
                      <a:srgbClr val="002060"/>
                    </a:solidFill>
                  </a:rPr>
                  <a:t>để</a:t>
                </a:r>
                <a:r>
                  <a:rPr lang="en-US" sz="2400" i="1" dirty="0">
                    <a:solidFill>
                      <a:srgbClr val="002060"/>
                    </a:solidFill>
                  </a:rPr>
                  <a:t> </a:t>
                </a:r>
                <a:r>
                  <a:rPr lang="en-US" sz="2400" i="1" dirty="0" err="1">
                    <a:solidFill>
                      <a:srgbClr val="002060"/>
                    </a:solidFill>
                  </a:rPr>
                  <a:t>lát</a:t>
                </a:r>
                <a:r>
                  <a:rPr lang="en-US" sz="2400" i="1" dirty="0">
                    <a:solidFill>
                      <a:srgbClr val="002060"/>
                    </a:solidFill>
                  </a:rPr>
                  <a:t>. </a:t>
                </a:r>
                <a:r>
                  <a:rPr lang="en-US" sz="2400" i="1" dirty="0" err="1">
                    <a:solidFill>
                      <a:srgbClr val="002060"/>
                    </a:solidFill>
                  </a:rPr>
                  <a:t>Hỏi</a:t>
                </a:r>
                <a:r>
                  <a:rPr lang="en-US" sz="2400" i="1" dirty="0">
                    <a:solidFill>
                      <a:srgbClr val="002060"/>
                    </a:solidFill>
                  </a:rPr>
                  <a:t> </a:t>
                </a:r>
                <a:r>
                  <a:rPr lang="en-US" sz="2400" i="1" dirty="0" err="1">
                    <a:solidFill>
                      <a:srgbClr val="002060"/>
                    </a:solidFill>
                  </a:rPr>
                  <a:t>giá</a:t>
                </a:r>
                <a:r>
                  <a:rPr lang="en-US" sz="2400" i="1" dirty="0">
                    <a:solidFill>
                      <a:srgbClr val="002060"/>
                    </a:solidFill>
                  </a:rPr>
                  <a:t> </a:t>
                </a:r>
                <a:r>
                  <a:rPr lang="en-US" sz="2400" i="1" dirty="0" err="1">
                    <a:solidFill>
                      <a:srgbClr val="002060"/>
                    </a:solidFill>
                  </a:rPr>
                  <a:t>mỗi</a:t>
                </a:r>
                <a:r>
                  <a:rPr lang="en-US" sz="2400" i="1" dirty="0">
                    <a:solidFill>
                      <a:srgbClr val="002060"/>
                    </a:solidFill>
                  </a:rPr>
                  <a:t> viên </a:t>
                </a:r>
                <a:r>
                  <a:rPr lang="en-US" sz="2400" i="1" dirty="0" err="1">
                    <a:solidFill>
                      <a:srgbClr val="002060"/>
                    </a:solidFill>
                  </a:rPr>
                  <a:t>gạch</a:t>
                </a:r>
                <a:r>
                  <a:rPr lang="en-US" sz="2400" i="1" dirty="0">
                    <a:solidFill>
                      <a:srgbClr val="002060"/>
                    </a:solidFill>
                  </a:rPr>
                  <a:t> </a:t>
                </a:r>
                <a:r>
                  <a:rPr lang="en-US" sz="2400" i="1" dirty="0" err="1">
                    <a:solidFill>
                      <a:srgbClr val="002060"/>
                    </a:solidFill>
                  </a:rPr>
                  <a:t>lát</a:t>
                </a:r>
                <a:r>
                  <a:rPr lang="en-US" sz="2400" i="1" dirty="0">
                    <a:solidFill>
                      <a:srgbClr val="002060"/>
                    </a:solidFill>
                  </a:rPr>
                  <a:t> </a:t>
                </a:r>
                <a:r>
                  <a:rPr lang="en-US" sz="2400" i="1" dirty="0" err="1">
                    <a:solidFill>
                      <a:srgbClr val="002060"/>
                    </a:solidFill>
                  </a:rPr>
                  <a:t>nền</a:t>
                </a:r>
                <a:r>
                  <a:rPr lang="en-US" sz="2400" i="1" dirty="0">
                    <a:solidFill>
                      <a:srgbClr val="002060"/>
                    </a:solidFill>
                  </a:rPr>
                  <a:t> </a:t>
                </a:r>
                <a:r>
                  <a:rPr lang="en-US" sz="2400" i="1" dirty="0" err="1">
                    <a:solidFill>
                      <a:srgbClr val="002060"/>
                    </a:solidFill>
                  </a:rPr>
                  <a:t>là</a:t>
                </a:r>
                <a:r>
                  <a:rPr lang="en-US" sz="2400" i="1" dirty="0">
                    <a:solidFill>
                      <a:srgbClr val="002060"/>
                    </a:solidFill>
                  </a:rPr>
                  <a:t> </a:t>
                </a:r>
                <a:r>
                  <a:rPr lang="en-US" sz="2400" i="1" dirty="0" err="1">
                    <a:solidFill>
                      <a:srgbClr val="002060"/>
                    </a:solidFill>
                  </a:rPr>
                  <a:t>bao</a:t>
                </a:r>
                <a:r>
                  <a:rPr lang="en-US" sz="2400" i="1" dirty="0">
                    <a:solidFill>
                      <a:srgbClr val="002060"/>
                    </a:solidFill>
                  </a:rPr>
                  <a:t> </a:t>
                </a:r>
                <a:r>
                  <a:rPr lang="en-US" sz="2400" i="1" dirty="0" err="1">
                    <a:solidFill>
                      <a:srgbClr val="002060"/>
                    </a:solidFill>
                  </a:rPr>
                  <a:t>nhiêu</a:t>
                </a:r>
                <a:r>
                  <a:rPr lang="en-US" sz="2400" i="1" dirty="0">
                    <a:solidFill>
                      <a:srgbClr val="002060"/>
                    </a:solidFill>
                  </a:rPr>
                  <a:t>?</a:t>
                </a:r>
              </a:p>
            </p:txBody>
          </p:sp>
        </mc:Choice>
        <mc:Fallback>
          <p:sp>
            <p:nvSpPr>
              <p:cNvPr id="7" name="Text Box 5"/>
              <p:cNvSpPr txBox="1">
                <a:spLocks noRot="1" noChangeAspect="1" noMove="1" noResize="1" noEditPoints="1" noAdjustHandles="1" noChangeArrowheads="1" noChangeShapeType="1" noTextEdit="1"/>
              </p:cNvSpPr>
              <p:nvPr/>
            </p:nvSpPr>
            <p:spPr bwMode="auto">
              <a:xfrm>
                <a:off x="123940" y="1007047"/>
                <a:ext cx="9053111" cy="2091214"/>
              </a:xfrm>
              <a:prstGeom prst="rect">
                <a:avLst/>
              </a:prstGeom>
              <a:blipFill>
                <a:blip r:embed="rId2"/>
                <a:stretch>
                  <a:fillRect l="-1010" t="-2332" b="-5831"/>
                </a:stretch>
              </a:blipFill>
              <a:ln w="9525">
                <a:noFill/>
                <a:miter lim="800000"/>
                <a:headEnd/>
                <a:tailEnd/>
              </a:ln>
            </p:spPr>
            <p:txBody>
              <a:bodyPr/>
              <a:lstStyle/>
              <a:p>
                <a:r>
                  <a:rPr lang="en-US">
                    <a:noFill/>
                  </a:rPr>
                  <a:t> </a:t>
                </a:r>
              </a:p>
            </p:txBody>
          </p:sp>
        </mc:Fallback>
      </mc:AlternateContent>
      <p:sp>
        <p:nvSpPr>
          <p:cNvPr id="11" name="WordArt 18"/>
          <p:cNvSpPr>
            <a:spLocks noChangeArrowheads="1" noChangeShapeType="1" noTextEdit="1"/>
          </p:cNvSpPr>
          <p:nvPr/>
        </p:nvSpPr>
        <p:spPr bwMode="auto">
          <a:xfrm>
            <a:off x="288038" y="3170936"/>
            <a:ext cx="990600" cy="37398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mc:AlternateContent xmlns:mc="http://schemas.openxmlformats.org/markup-compatibility/2006">
        <mc:Choice xmlns:a14="http://schemas.microsoft.com/office/drawing/2010/main" Requires="a14">
          <p:sp>
            <p:nvSpPr>
              <p:cNvPr id="12" name="TextBox 11"/>
              <p:cNvSpPr txBox="1"/>
              <p:nvPr/>
            </p:nvSpPr>
            <p:spPr>
              <a:xfrm>
                <a:off x="1143000" y="3267828"/>
                <a:ext cx="8737294" cy="613886"/>
              </a:xfrm>
              <a:prstGeom prst="rect">
                <a:avLst/>
              </a:prstGeom>
              <a:noFill/>
            </p:spPr>
            <p:txBody>
              <a:bodyPr wrap="square" rtlCol="0">
                <a:spAutoFit/>
              </a:bodyPr>
              <a:lstStyle/>
              <a:p>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Chiều</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rộng</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của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nền</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nhà</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14:m>
                  <m:oMath xmlns:m="http://schemas.openxmlformats.org/officeDocument/2006/math">
                    <m:f>
                      <m:fPr>
                        <m:ctrlPr>
                          <a:rPr lang="en-US" sz="2400" i="1" smtClean="0">
                            <a:solidFill>
                              <a:srgbClr val="002060"/>
                            </a:solidFill>
                            <a:latin typeface="Cambria Math" panose="02040503050406030204" pitchFamily="18" charset="0"/>
                          </a:rPr>
                        </m:ctrlPr>
                      </m:fPr>
                      <m:num>
                        <m:r>
                          <a:rPr lang="en-US" sz="2400" i="1">
                            <a:solidFill>
                              <a:srgbClr val="002060"/>
                            </a:solidFill>
                            <a:latin typeface="Cambria Math" panose="02040503050406030204" pitchFamily="18" charset="0"/>
                          </a:rPr>
                          <m:t>1</m:t>
                        </m:r>
                      </m:num>
                      <m:den>
                        <m:r>
                          <a:rPr lang="en-US" sz="2400" i="1">
                            <a:solidFill>
                              <a:srgbClr val="002060"/>
                            </a:solidFill>
                            <a:latin typeface="Cambria Math" panose="02040503050406030204" pitchFamily="18" charset="0"/>
                          </a:rPr>
                          <m:t>4</m:t>
                        </m:r>
                      </m:den>
                    </m:f>
                    <m:r>
                      <a:rPr lang="en-US" sz="2400" i="1" smtClean="0">
                        <a:solidFill>
                          <a:srgbClr val="002060"/>
                        </a:solidFill>
                        <a:latin typeface="Cambria Math" panose="02040503050406030204" pitchFamily="18" charset="0"/>
                        <a:ea typeface="Cambria Math" panose="02040503050406030204" pitchFamily="18" charset="0"/>
                      </a:rPr>
                      <m:t>∙</m:t>
                    </m:r>
                    <m:r>
                      <a:rPr lang="en-US" sz="2400" b="0" i="1" smtClean="0">
                        <a:solidFill>
                          <a:srgbClr val="002060"/>
                        </a:solidFill>
                        <a:latin typeface="Cambria Math" panose="02040503050406030204" pitchFamily="18" charset="0"/>
                        <a:ea typeface="Cambria Math" panose="02040503050406030204" pitchFamily="18" charset="0"/>
                      </a:rPr>
                      <m:t>20</m:t>
                    </m:r>
                    <m:r>
                      <a:rPr lang="en-US" sz="2400" b="0" i="1" smtClean="0">
                        <a:solidFill>
                          <a:srgbClr val="002060"/>
                        </a:solidFill>
                        <a:latin typeface="Cambria Math" panose="02040503050406030204" pitchFamily="18" charset="0"/>
                      </a:rPr>
                      <m:t>=5</m:t>
                    </m:r>
                  </m:oMath>
                </a14:m>
                <a:r>
                  <a:rPr lang="en-US" sz="2400" dirty="0">
                    <a:solidFill>
                      <a:srgbClr val="002060"/>
                    </a:solidFill>
                    <a:latin typeface="Cambria" panose="02040503050406030204" pitchFamily="18" charset="0"/>
                    <a:ea typeface="Cambria" panose="02040503050406030204" pitchFamily="18" charset="0"/>
                    <a:cs typeface="Times New Roman" pitchFamily="18" charset="0"/>
                  </a:rPr>
                  <a:t>(cm)</a:t>
                </a:r>
              </a:p>
            </p:txBody>
          </p:sp>
        </mc:Choice>
        <mc:Fallback>
          <p:sp>
            <p:nvSpPr>
              <p:cNvPr id="12" name="TextBox 11"/>
              <p:cNvSpPr txBox="1">
                <a:spLocks noRot="1" noChangeAspect="1" noMove="1" noResize="1" noEditPoints="1" noAdjustHandles="1" noChangeArrowheads="1" noChangeShapeType="1" noTextEdit="1"/>
              </p:cNvSpPr>
              <p:nvPr/>
            </p:nvSpPr>
            <p:spPr>
              <a:xfrm>
                <a:off x="1143000" y="3267828"/>
                <a:ext cx="8737294" cy="613886"/>
              </a:xfrm>
              <a:prstGeom prst="rect">
                <a:avLst/>
              </a:prstGeom>
              <a:blipFill>
                <a:blip r:embed="rId3"/>
                <a:stretch>
                  <a:fillRect l="-279" b="-7921"/>
                </a:stretch>
              </a:blipFill>
            </p:spPr>
            <p:txBody>
              <a:bodyPr/>
              <a:lstStyle/>
              <a:p>
                <a:r>
                  <a:rPr lang="en-US">
                    <a:noFill/>
                  </a:rPr>
                  <a:t> </a:t>
                </a:r>
              </a:p>
            </p:txBody>
          </p:sp>
        </mc:Fallback>
      </mc:AlternateContent>
      <p:sp>
        <p:nvSpPr>
          <p:cNvPr id="13" name="TextBox 12"/>
          <p:cNvSpPr txBox="1"/>
          <p:nvPr/>
        </p:nvSpPr>
        <p:spPr>
          <a:xfrm>
            <a:off x="1278638" y="3922539"/>
            <a:ext cx="7825648" cy="892552"/>
          </a:xfrm>
          <a:prstGeom prst="rect">
            <a:avLst/>
          </a:prstGeom>
          <a:solidFill>
            <a:schemeClr val="bg1"/>
          </a:solidFill>
        </p:spPr>
        <p:txBody>
          <a:bodyPr wrap="square" rtlCol="0">
            <a:spAutoFit/>
          </a:bodyPr>
          <a:lstStyle/>
          <a:p>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nền</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nhà</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2060"/>
                </a:solidFill>
                <a:latin typeface="Cambria" panose="02040503050406030204" pitchFamily="18" charset="0"/>
                <a:ea typeface="Cambria" panose="02040503050406030204" pitchFamily="18" charset="0"/>
                <a:cs typeface="Times New Roman" pitchFamily="18" charset="0"/>
              </a:rPr>
              <a:t>20.5 = 100 (m</a:t>
            </a:r>
            <a:r>
              <a:rPr lang="en-US" sz="2400" baseline="30000" dirty="0">
                <a:solidFill>
                  <a:srgbClr val="002060"/>
                </a:solidFill>
                <a:latin typeface="Cambria" panose="02040503050406030204" pitchFamily="18" charset="0"/>
                <a:ea typeface="Cambria" panose="02040503050406030204" pitchFamily="18" charset="0"/>
                <a:cs typeface="Times New Roman" pitchFamily="18" charset="0"/>
              </a:rPr>
              <a:t>2</a:t>
            </a:r>
            <a:r>
              <a:rPr lang="en-US" sz="2400" dirty="0">
                <a:solidFill>
                  <a:srgbClr val="002060"/>
                </a:solidFill>
                <a:latin typeface="Cambria" panose="02040503050406030204" pitchFamily="18" charset="0"/>
                <a:ea typeface="Cambria" panose="02040503050406030204" pitchFamily="18" charset="0"/>
                <a:cs typeface="Times New Roman" pitchFamily="18" charset="0"/>
              </a:rPr>
              <a:t>)</a:t>
            </a:r>
          </a:p>
          <a:p>
            <a:endParaRPr lang="en-US" sz="2600" dirty="0">
              <a:latin typeface="Cambria" panose="02040503050406030204" pitchFamily="18" charset="0"/>
              <a:ea typeface="Cambria" panose="02040503050406030204" pitchFamily="18" charset="0"/>
              <a:cs typeface="Times New Roman" pitchFamily="18" charset="0"/>
            </a:endParaRPr>
          </a:p>
        </p:txBody>
      </p:sp>
      <p:sp>
        <p:nvSpPr>
          <p:cNvPr id="14" name="TextBox 13"/>
          <p:cNvSpPr txBox="1"/>
          <p:nvPr/>
        </p:nvSpPr>
        <p:spPr>
          <a:xfrm>
            <a:off x="1317433" y="4350921"/>
            <a:ext cx="7848600" cy="892552"/>
          </a:xfrm>
          <a:prstGeom prst="rect">
            <a:avLst/>
          </a:prstGeom>
          <a:solidFill>
            <a:schemeClr val="bg1"/>
          </a:solidFill>
        </p:spPr>
        <p:txBody>
          <a:bodyPr wrap="square" rtlCol="0">
            <a:spAutoFit/>
          </a:bodyPr>
          <a:lstStyle/>
          <a:p>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một</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viên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gạch</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lát</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nền</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nhà</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p>
          <a:p>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2060"/>
                </a:solidFill>
                <a:latin typeface="Cambria" panose="02040503050406030204" pitchFamily="18" charset="0"/>
                <a:ea typeface="Cambria" panose="02040503050406030204" pitchFamily="18" charset="0"/>
                <a:cs typeface="Times New Roman" pitchFamily="18" charset="0"/>
              </a:rPr>
              <a:t>4</a:t>
            </a:r>
            <a:r>
              <a:rPr lang="en-US" sz="2400" baseline="30000" dirty="0">
                <a:solidFill>
                  <a:srgbClr val="002060"/>
                </a:solidFill>
                <a:latin typeface="Cambria" panose="02040503050406030204" pitchFamily="18" charset="0"/>
                <a:ea typeface="Cambria" panose="02040503050406030204" pitchFamily="18" charset="0"/>
                <a:cs typeface="Times New Roman" pitchFamily="18" charset="0"/>
              </a:rPr>
              <a:t>2</a:t>
            </a:r>
            <a:r>
              <a:rPr lang="en-US" sz="2400" dirty="0">
                <a:solidFill>
                  <a:srgbClr val="002060"/>
                </a:solidFill>
                <a:latin typeface="Cambria" panose="02040503050406030204" pitchFamily="18" charset="0"/>
                <a:ea typeface="Cambria" panose="02040503050406030204" pitchFamily="18" charset="0"/>
                <a:cs typeface="Times New Roman" pitchFamily="18" charset="0"/>
              </a:rPr>
              <a:t> = 16 (dm</a:t>
            </a:r>
            <a:r>
              <a:rPr lang="en-US" sz="2400" baseline="30000" dirty="0">
                <a:solidFill>
                  <a:srgbClr val="002060"/>
                </a:solidFill>
                <a:latin typeface="Cambria" panose="02040503050406030204" pitchFamily="18" charset="0"/>
                <a:ea typeface="Cambria" panose="02040503050406030204" pitchFamily="18" charset="0"/>
                <a:cs typeface="Times New Roman" pitchFamily="18" charset="0"/>
              </a:rPr>
              <a:t>2</a:t>
            </a:r>
            <a:r>
              <a:rPr lang="en-US" sz="2400" dirty="0">
                <a:solidFill>
                  <a:srgbClr val="002060"/>
                </a:solidFill>
                <a:latin typeface="Cambria" panose="02040503050406030204" pitchFamily="18" charset="0"/>
                <a:ea typeface="Cambria" panose="02040503050406030204" pitchFamily="18" charset="0"/>
                <a:cs typeface="Times New Roman" pitchFamily="18" charset="0"/>
              </a:rPr>
              <a:t>) = 0,16 (m</a:t>
            </a:r>
            <a:r>
              <a:rPr lang="en-US" sz="2400" baseline="30000" dirty="0">
                <a:solidFill>
                  <a:srgbClr val="002060"/>
                </a:solidFill>
                <a:latin typeface="Cambria" panose="02040503050406030204" pitchFamily="18" charset="0"/>
                <a:ea typeface="Cambria" panose="02040503050406030204" pitchFamily="18" charset="0"/>
                <a:cs typeface="Times New Roman" pitchFamily="18" charset="0"/>
              </a:rPr>
              <a:t>2</a:t>
            </a:r>
            <a:r>
              <a:rPr lang="en-US" sz="2400" dirty="0">
                <a:solidFill>
                  <a:srgbClr val="002060"/>
                </a:solidFill>
                <a:latin typeface="Cambria" panose="02040503050406030204" pitchFamily="18" charset="0"/>
                <a:ea typeface="Cambria" panose="02040503050406030204" pitchFamily="18" charset="0"/>
                <a:cs typeface="Times New Roman" pitchFamily="18" charset="0"/>
              </a:rPr>
              <a:t>)</a:t>
            </a:r>
          </a:p>
        </p:txBody>
      </p:sp>
      <p:sp>
        <p:nvSpPr>
          <p:cNvPr id="15" name="TextBox 14"/>
          <p:cNvSpPr txBox="1"/>
          <p:nvPr/>
        </p:nvSpPr>
        <p:spPr>
          <a:xfrm>
            <a:off x="1328451" y="5129343"/>
            <a:ext cx="7848600" cy="892552"/>
          </a:xfrm>
          <a:prstGeom prst="rect">
            <a:avLst/>
          </a:prstGeom>
          <a:solidFill>
            <a:schemeClr val="bg1"/>
          </a:solidFill>
        </p:spPr>
        <p:txBody>
          <a:bodyPr wrap="square" rtlCol="0">
            <a:spAutoFit/>
          </a:bodyPr>
          <a:lstStyle/>
          <a:p>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Số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gạch</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dùng</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để</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lát</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nền</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nhà</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p>
          <a:p>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2060"/>
                </a:solidFill>
                <a:latin typeface="Cambria" panose="02040503050406030204" pitchFamily="18" charset="0"/>
                <a:ea typeface="Cambria" panose="02040503050406030204" pitchFamily="18" charset="0"/>
                <a:cs typeface="Times New Roman" pitchFamily="18" charset="0"/>
              </a:rPr>
              <a:t>100 : 0,16 = 625 (viên)</a:t>
            </a:r>
          </a:p>
        </p:txBody>
      </p:sp>
      <p:sp>
        <p:nvSpPr>
          <p:cNvPr id="16" name="TextBox 15"/>
          <p:cNvSpPr txBox="1"/>
          <p:nvPr/>
        </p:nvSpPr>
        <p:spPr>
          <a:xfrm>
            <a:off x="1306416" y="5919297"/>
            <a:ext cx="7870635" cy="892552"/>
          </a:xfrm>
          <a:prstGeom prst="rect">
            <a:avLst/>
          </a:prstGeom>
          <a:solidFill>
            <a:schemeClr val="bg1"/>
          </a:solidFill>
        </p:spPr>
        <p:txBody>
          <a:bodyPr wrap="square" rtlCol="0">
            <a:spAutoFit/>
          </a:bodyPr>
          <a:lstStyle/>
          <a:p>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Giá</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tiền</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mỗi</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viên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gạch</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p>
          <a:p>
            <a:r>
              <a:rPr lang="en-US" sz="2400" dirty="0">
                <a:latin typeface="Cambria" panose="02040503050406030204" pitchFamily="18" charset="0"/>
                <a:ea typeface="Cambria" panose="02040503050406030204" pitchFamily="18" charset="0"/>
                <a:cs typeface="Times New Roman" pitchFamily="18" charset="0"/>
              </a:rPr>
              <a:t>             </a:t>
            </a:r>
            <a:r>
              <a:rPr lang="en-US" sz="2400" dirty="0">
                <a:solidFill>
                  <a:srgbClr val="002060"/>
                </a:solidFill>
                <a:latin typeface="Cambria" panose="02040503050406030204" pitchFamily="18" charset="0"/>
                <a:ea typeface="Cambria" panose="02040503050406030204" pitchFamily="18" charset="0"/>
                <a:cs typeface="Times New Roman" pitchFamily="18" charset="0"/>
              </a:rPr>
              <a:t>11 785 000 : 625 = 19 000 (</a:t>
            </a:r>
            <a:r>
              <a:rPr lang="en-US" sz="2400" dirty="0" err="1">
                <a:solidFill>
                  <a:srgbClr val="002060"/>
                </a:solidFill>
                <a:latin typeface="Cambria" panose="02040503050406030204" pitchFamily="18" charset="0"/>
                <a:ea typeface="Cambria" panose="02040503050406030204" pitchFamily="18" charset="0"/>
                <a:cs typeface="Times New Roman" pitchFamily="18" charset="0"/>
              </a:rPr>
              <a:t>đồng</a:t>
            </a:r>
            <a:r>
              <a:rPr lang="en-US" sz="2400" dirty="0">
                <a:solidFill>
                  <a:srgbClr val="002060"/>
                </a:solidFill>
                <a:latin typeface="Cambria" panose="02040503050406030204" pitchFamily="18" charset="0"/>
                <a:ea typeface="Cambria" panose="02040503050406030204" pitchFamily="18" charset="0"/>
                <a:cs typeface="Times New Roman" pitchFamily="18" charset="0"/>
              </a:rPr>
              <a:t>).</a:t>
            </a:r>
          </a:p>
        </p:txBody>
      </p:sp>
      <p:pic>
        <p:nvPicPr>
          <p:cNvPr id="2" name="Picture 1">
            <a:extLst>
              <a:ext uri="{FF2B5EF4-FFF2-40B4-BE49-F238E27FC236}">
                <a16:creationId xmlns:a16="http://schemas.microsoft.com/office/drawing/2014/main" id="{E0D853E4-B0C6-CA78-56BE-2835E216234B}"/>
              </a:ext>
            </a:extLst>
          </p:cNvPr>
          <p:cNvPicPr>
            <a:picLocks noChangeAspect="1"/>
          </p:cNvPicPr>
          <p:nvPr/>
        </p:nvPicPr>
        <p:blipFill>
          <a:blip r:embed="rId4"/>
          <a:stretch>
            <a:fillRect/>
          </a:stretch>
        </p:blipFill>
        <p:spPr>
          <a:xfrm>
            <a:off x="0" y="0"/>
            <a:ext cx="1097375" cy="1097375"/>
          </a:xfrm>
          <a:prstGeom prst="rect">
            <a:avLst/>
          </a:prstGeom>
        </p:spPr>
      </p:pic>
    </p:spTree>
    <p:extLst>
      <p:ext uri="{BB962C8B-B14F-4D97-AF65-F5344CB8AC3E}">
        <p14:creationId xmlns:p14="http://schemas.microsoft.com/office/powerpoint/2010/main" val="282365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
          <p:cNvSpPr txBox="1">
            <a:spLocks noChangeArrowheads="1"/>
          </p:cNvSpPr>
          <p:nvPr/>
        </p:nvSpPr>
        <p:spPr bwMode="auto">
          <a:xfrm>
            <a:off x="381000" y="1285113"/>
            <a:ext cx="8510530" cy="1569660"/>
          </a:xfrm>
          <a:prstGeom prst="rect">
            <a:avLst/>
          </a:prstGeom>
          <a:solidFill>
            <a:schemeClr val="bg1"/>
          </a:solidFill>
          <a:ln w="9525">
            <a:noFill/>
            <a:miter lim="800000"/>
            <a:headEnd/>
            <a:tailEnd/>
          </a:ln>
        </p:spPr>
        <p:txBody>
          <a:bodyPr wrap="square">
            <a:spAutoFit/>
          </a:bodyPr>
          <a:lstStyle/>
          <a:p>
            <a:r>
              <a:rPr lang="en-US" sz="2400" b="1" dirty="0">
                <a:solidFill>
                  <a:srgbClr val="00B050"/>
                </a:solidFill>
              </a:rPr>
              <a:t>Bài tập 4.26 </a:t>
            </a:r>
          </a:p>
          <a:p>
            <a:r>
              <a:rPr lang="en-US" sz="2400" i="1" dirty="0" err="1">
                <a:solidFill>
                  <a:srgbClr val="002060"/>
                </a:solidFill>
              </a:rPr>
              <a:t>Một</a:t>
            </a:r>
            <a:r>
              <a:rPr lang="en-US" sz="2400" i="1" dirty="0">
                <a:solidFill>
                  <a:srgbClr val="002060"/>
                </a:solidFill>
              </a:rPr>
              <a:t> </a:t>
            </a:r>
            <a:r>
              <a:rPr lang="en-US" sz="2400" i="1" dirty="0" err="1">
                <a:solidFill>
                  <a:srgbClr val="002060"/>
                </a:solidFill>
              </a:rPr>
              <a:t>mảnh</a:t>
            </a:r>
            <a:r>
              <a:rPr lang="en-US" sz="2400" i="1" dirty="0">
                <a:solidFill>
                  <a:srgbClr val="002060"/>
                </a:solidFill>
              </a:rPr>
              <a:t> </a:t>
            </a:r>
            <a:r>
              <a:rPr lang="en-US" sz="2400" i="1" dirty="0" err="1">
                <a:solidFill>
                  <a:srgbClr val="002060"/>
                </a:solidFill>
              </a:rPr>
              <a:t>vườn</a:t>
            </a:r>
            <a:r>
              <a:rPr lang="en-US" sz="2400" i="1" dirty="0">
                <a:solidFill>
                  <a:srgbClr val="002060"/>
                </a:solidFill>
              </a:rPr>
              <a:t> </a:t>
            </a:r>
            <a:r>
              <a:rPr lang="en-US" sz="2400" i="1" dirty="0" err="1">
                <a:solidFill>
                  <a:srgbClr val="002060"/>
                </a:solidFill>
              </a:rPr>
              <a:t>hình</a:t>
            </a:r>
            <a:r>
              <a:rPr lang="en-US" sz="2400" i="1" dirty="0">
                <a:solidFill>
                  <a:srgbClr val="002060"/>
                </a:solidFill>
              </a:rPr>
              <a:t> </a:t>
            </a:r>
            <a:r>
              <a:rPr lang="en-US" sz="2400" i="1" dirty="0" err="1">
                <a:solidFill>
                  <a:srgbClr val="002060"/>
                </a:solidFill>
              </a:rPr>
              <a:t>vuông</a:t>
            </a:r>
            <a:r>
              <a:rPr lang="en-US" sz="2400" i="1" dirty="0">
                <a:solidFill>
                  <a:srgbClr val="002060"/>
                </a:solidFill>
              </a:rPr>
              <a:t> </a:t>
            </a:r>
            <a:r>
              <a:rPr lang="en-US" sz="2400" i="1" dirty="0" err="1">
                <a:solidFill>
                  <a:srgbClr val="002060"/>
                </a:solidFill>
              </a:rPr>
              <a:t>có</a:t>
            </a:r>
            <a:r>
              <a:rPr lang="en-US" sz="2400" i="1" dirty="0">
                <a:solidFill>
                  <a:srgbClr val="002060"/>
                </a:solidFill>
              </a:rPr>
              <a:t> </a:t>
            </a:r>
            <a:r>
              <a:rPr lang="en-US" sz="2400" i="1" dirty="0" err="1">
                <a:solidFill>
                  <a:srgbClr val="002060"/>
                </a:solidFill>
              </a:rPr>
              <a:t>cạnh</a:t>
            </a:r>
            <a:r>
              <a:rPr lang="en-US" sz="2400" i="1" dirty="0">
                <a:solidFill>
                  <a:srgbClr val="002060"/>
                </a:solidFill>
              </a:rPr>
              <a:t> 20 m. </a:t>
            </a:r>
            <a:r>
              <a:rPr lang="en-US" sz="2400" i="1" dirty="0" err="1">
                <a:solidFill>
                  <a:srgbClr val="002060"/>
                </a:solidFill>
              </a:rPr>
              <a:t>Người</a:t>
            </a:r>
            <a:r>
              <a:rPr lang="en-US" sz="2400" i="1" dirty="0">
                <a:solidFill>
                  <a:srgbClr val="002060"/>
                </a:solidFill>
              </a:rPr>
              <a:t> ta </a:t>
            </a:r>
            <a:r>
              <a:rPr lang="en-US" sz="2400" i="1" dirty="0" err="1">
                <a:solidFill>
                  <a:srgbClr val="002060"/>
                </a:solidFill>
              </a:rPr>
              <a:t>làm</a:t>
            </a:r>
            <a:r>
              <a:rPr lang="en-US" sz="2400" i="1" dirty="0">
                <a:solidFill>
                  <a:srgbClr val="002060"/>
                </a:solidFill>
              </a:rPr>
              <a:t> </a:t>
            </a:r>
            <a:r>
              <a:rPr lang="en-US" sz="2400" i="1" dirty="0" err="1">
                <a:solidFill>
                  <a:srgbClr val="002060"/>
                </a:solidFill>
              </a:rPr>
              <a:t>một</a:t>
            </a:r>
            <a:r>
              <a:rPr lang="en-US" sz="2400" i="1" dirty="0">
                <a:solidFill>
                  <a:srgbClr val="002060"/>
                </a:solidFill>
              </a:rPr>
              <a:t> </a:t>
            </a:r>
            <a:r>
              <a:rPr lang="en-US" sz="2400" i="1" dirty="0" err="1">
                <a:solidFill>
                  <a:srgbClr val="002060"/>
                </a:solidFill>
              </a:rPr>
              <a:t>lối</a:t>
            </a:r>
            <a:r>
              <a:rPr lang="en-US" sz="2400" i="1" dirty="0">
                <a:solidFill>
                  <a:srgbClr val="002060"/>
                </a:solidFill>
              </a:rPr>
              <a:t> </a:t>
            </a:r>
            <a:r>
              <a:rPr lang="en-US" sz="2400" i="1" dirty="0" err="1">
                <a:solidFill>
                  <a:srgbClr val="002060"/>
                </a:solidFill>
              </a:rPr>
              <a:t>đi</a:t>
            </a:r>
            <a:r>
              <a:rPr lang="en-US" sz="2400" i="1" dirty="0">
                <a:solidFill>
                  <a:srgbClr val="002060"/>
                </a:solidFill>
              </a:rPr>
              <a:t> </a:t>
            </a:r>
            <a:r>
              <a:rPr lang="en-US" sz="2400" i="1" dirty="0" err="1">
                <a:solidFill>
                  <a:srgbClr val="002060"/>
                </a:solidFill>
              </a:rPr>
              <a:t>xung</a:t>
            </a:r>
            <a:r>
              <a:rPr lang="en-US" sz="2400" i="1" dirty="0">
                <a:solidFill>
                  <a:srgbClr val="002060"/>
                </a:solidFill>
              </a:rPr>
              <a:t> </a:t>
            </a:r>
            <a:r>
              <a:rPr lang="en-US" sz="2400" i="1" dirty="0" err="1">
                <a:solidFill>
                  <a:srgbClr val="002060"/>
                </a:solidFill>
              </a:rPr>
              <a:t>quanh</a:t>
            </a:r>
            <a:r>
              <a:rPr lang="en-US" sz="2400" i="1" dirty="0">
                <a:solidFill>
                  <a:srgbClr val="002060"/>
                </a:solidFill>
              </a:rPr>
              <a:t> </a:t>
            </a:r>
            <a:r>
              <a:rPr lang="en-US" sz="2400" i="1" dirty="0" err="1">
                <a:solidFill>
                  <a:srgbClr val="002060"/>
                </a:solidFill>
              </a:rPr>
              <a:t>vườn</a:t>
            </a:r>
            <a:r>
              <a:rPr lang="en-US" sz="2400" i="1" dirty="0">
                <a:solidFill>
                  <a:srgbClr val="002060"/>
                </a:solidFill>
              </a:rPr>
              <a:t> </a:t>
            </a:r>
            <a:r>
              <a:rPr lang="en-US" sz="2400" i="1" dirty="0" err="1">
                <a:solidFill>
                  <a:srgbClr val="002060"/>
                </a:solidFill>
              </a:rPr>
              <a:t>rộng</a:t>
            </a:r>
            <a:r>
              <a:rPr lang="en-US" sz="2400" i="1" dirty="0">
                <a:solidFill>
                  <a:srgbClr val="002060"/>
                </a:solidFill>
              </a:rPr>
              <a:t> 2 m </a:t>
            </a:r>
            <a:r>
              <a:rPr lang="en-US" sz="2400" i="1" dirty="0" err="1">
                <a:solidFill>
                  <a:srgbClr val="002060"/>
                </a:solidFill>
              </a:rPr>
              <a:t>thuộc</a:t>
            </a:r>
            <a:r>
              <a:rPr lang="en-US" sz="2400" i="1" dirty="0">
                <a:solidFill>
                  <a:srgbClr val="002060"/>
                </a:solidFill>
              </a:rPr>
              <a:t> </a:t>
            </a:r>
            <a:r>
              <a:rPr lang="en-US" sz="2400" i="1" dirty="0" err="1">
                <a:solidFill>
                  <a:srgbClr val="002060"/>
                </a:solidFill>
              </a:rPr>
              <a:t>đất</a:t>
            </a:r>
            <a:r>
              <a:rPr lang="en-US" sz="2400" i="1" dirty="0">
                <a:solidFill>
                  <a:srgbClr val="002060"/>
                </a:solidFill>
              </a:rPr>
              <a:t> của </a:t>
            </a:r>
            <a:r>
              <a:rPr lang="en-US" sz="2400" i="1" dirty="0" err="1">
                <a:solidFill>
                  <a:srgbClr val="002060"/>
                </a:solidFill>
              </a:rPr>
              <a:t>vườn</a:t>
            </a:r>
            <a:r>
              <a:rPr lang="en-US" sz="2400" i="1" dirty="0">
                <a:solidFill>
                  <a:srgbClr val="002060"/>
                </a:solidFill>
              </a:rPr>
              <a:t>. </a:t>
            </a:r>
            <a:r>
              <a:rPr lang="en-US" sz="2400" i="1" dirty="0" err="1">
                <a:solidFill>
                  <a:srgbClr val="002060"/>
                </a:solidFill>
              </a:rPr>
              <a:t>Phần</a:t>
            </a:r>
            <a:r>
              <a:rPr lang="en-US" sz="2400" i="1" dirty="0">
                <a:solidFill>
                  <a:srgbClr val="002060"/>
                </a:solidFill>
              </a:rPr>
              <a:t> </a:t>
            </a:r>
            <a:r>
              <a:rPr lang="en-US" sz="2400" i="1" dirty="0" err="1">
                <a:solidFill>
                  <a:srgbClr val="002060"/>
                </a:solidFill>
              </a:rPr>
              <a:t>đất</a:t>
            </a:r>
            <a:r>
              <a:rPr lang="en-US" sz="2400" i="1" dirty="0">
                <a:solidFill>
                  <a:srgbClr val="002060"/>
                </a:solidFill>
              </a:rPr>
              <a:t> </a:t>
            </a:r>
            <a:r>
              <a:rPr lang="en-US" sz="2400" i="1" dirty="0" err="1">
                <a:solidFill>
                  <a:srgbClr val="002060"/>
                </a:solidFill>
              </a:rPr>
              <a:t>còn</a:t>
            </a:r>
            <a:r>
              <a:rPr lang="en-US" sz="2400" i="1" dirty="0">
                <a:solidFill>
                  <a:srgbClr val="002060"/>
                </a:solidFill>
              </a:rPr>
              <a:t> </a:t>
            </a:r>
            <a:r>
              <a:rPr lang="en-US" sz="2400" i="1" dirty="0" err="1">
                <a:solidFill>
                  <a:srgbClr val="002060"/>
                </a:solidFill>
              </a:rPr>
              <a:t>lại</a:t>
            </a:r>
            <a:r>
              <a:rPr lang="en-US" sz="2400" i="1" dirty="0">
                <a:solidFill>
                  <a:srgbClr val="002060"/>
                </a:solidFill>
              </a:rPr>
              <a:t> </a:t>
            </a:r>
            <a:r>
              <a:rPr lang="en-US" sz="2400" i="1" dirty="0" err="1">
                <a:solidFill>
                  <a:srgbClr val="002060"/>
                </a:solidFill>
              </a:rPr>
              <a:t>để</a:t>
            </a:r>
            <a:r>
              <a:rPr lang="en-US" sz="2400" i="1" dirty="0">
                <a:solidFill>
                  <a:srgbClr val="002060"/>
                </a:solidFill>
              </a:rPr>
              <a:t> </a:t>
            </a:r>
            <a:r>
              <a:rPr lang="en-US" sz="2400" i="1" dirty="0" err="1">
                <a:solidFill>
                  <a:srgbClr val="002060"/>
                </a:solidFill>
              </a:rPr>
              <a:t>trồng</a:t>
            </a:r>
            <a:r>
              <a:rPr lang="en-US" sz="2400" i="1" dirty="0">
                <a:solidFill>
                  <a:srgbClr val="002060"/>
                </a:solidFill>
              </a:rPr>
              <a:t> </a:t>
            </a:r>
            <a:r>
              <a:rPr lang="en-US" sz="2400" i="1" dirty="0" err="1">
                <a:solidFill>
                  <a:srgbClr val="002060"/>
                </a:solidFill>
              </a:rPr>
              <a:t>trọt</a:t>
            </a:r>
            <a:r>
              <a:rPr lang="en-US" sz="2400" i="1" dirty="0">
                <a:solidFill>
                  <a:srgbClr val="002060"/>
                </a:solidFill>
              </a:rPr>
              <a:t>. </a:t>
            </a:r>
            <a:r>
              <a:rPr lang="en-US" sz="2400" i="1" dirty="0" err="1">
                <a:solidFill>
                  <a:srgbClr val="002060"/>
                </a:solidFill>
              </a:rPr>
              <a:t>Tính</a:t>
            </a:r>
            <a:r>
              <a:rPr lang="en-US" sz="2400" i="1" dirty="0">
                <a:solidFill>
                  <a:srgbClr val="002060"/>
                </a:solidFill>
              </a:rPr>
              <a:t> </a:t>
            </a:r>
            <a:r>
              <a:rPr lang="en-US" sz="2400" i="1" dirty="0" err="1">
                <a:solidFill>
                  <a:srgbClr val="002060"/>
                </a:solidFill>
              </a:rPr>
              <a:t>diện</a:t>
            </a:r>
            <a:r>
              <a:rPr lang="en-US" sz="2400" i="1" dirty="0">
                <a:solidFill>
                  <a:srgbClr val="002060"/>
                </a:solidFill>
              </a:rPr>
              <a:t> </a:t>
            </a:r>
            <a:r>
              <a:rPr lang="en-US" sz="2400" i="1" dirty="0" err="1">
                <a:solidFill>
                  <a:srgbClr val="002060"/>
                </a:solidFill>
              </a:rPr>
              <a:t>tích</a:t>
            </a:r>
            <a:r>
              <a:rPr lang="en-US" sz="2400" i="1" dirty="0">
                <a:solidFill>
                  <a:srgbClr val="002060"/>
                </a:solidFill>
              </a:rPr>
              <a:t> </a:t>
            </a:r>
            <a:r>
              <a:rPr lang="en-US" sz="2400" i="1" dirty="0" err="1">
                <a:solidFill>
                  <a:srgbClr val="002060"/>
                </a:solidFill>
              </a:rPr>
              <a:t>đất</a:t>
            </a:r>
            <a:r>
              <a:rPr lang="en-US" sz="2400" i="1" dirty="0">
                <a:solidFill>
                  <a:srgbClr val="002060"/>
                </a:solidFill>
              </a:rPr>
              <a:t> </a:t>
            </a:r>
            <a:r>
              <a:rPr lang="en-US" sz="2400" i="1" dirty="0" err="1">
                <a:solidFill>
                  <a:srgbClr val="002060"/>
                </a:solidFill>
              </a:rPr>
              <a:t>trồng</a:t>
            </a:r>
            <a:r>
              <a:rPr lang="en-US" sz="2400" i="1" dirty="0">
                <a:solidFill>
                  <a:srgbClr val="002060"/>
                </a:solidFill>
              </a:rPr>
              <a:t> </a:t>
            </a:r>
            <a:r>
              <a:rPr lang="en-US" sz="2400" i="1" dirty="0" err="1">
                <a:solidFill>
                  <a:srgbClr val="002060"/>
                </a:solidFill>
              </a:rPr>
              <a:t>trọt</a:t>
            </a:r>
            <a:r>
              <a:rPr lang="en-US" sz="2400" i="1" dirty="0">
                <a:solidFill>
                  <a:srgbClr val="002060"/>
                </a:solidFill>
              </a:rPr>
              <a:t> của </a:t>
            </a:r>
            <a:r>
              <a:rPr lang="en-US" sz="2400" i="1" dirty="0" err="1">
                <a:solidFill>
                  <a:srgbClr val="002060"/>
                </a:solidFill>
              </a:rPr>
              <a:t>mảnh</a:t>
            </a:r>
            <a:r>
              <a:rPr lang="en-US" sz="2400" i="1" dirty="0">
                <a:solidFill>
                  <a:srgbClr val="002060"/>
                </a:solidFill>
              </a:rPr>
              <a:t> </a:t>
            </a:r>
            <a:r>
              <a:rPr lang="en-US" sz="2400" i="1" dirty="0" err="1">
                <a:solidFill>
                  <a:srgbClr val="002060"/>
                </a:solidFill>
              </a:rPr>
              <a:t>vườn</a:t>
            </a:r>
            <a:r>
              <a:rPr lang="en-US" sz="2400" i="1" dirty="0">
                <a:solidFill>
                  <a:srgbClr val="002060"/>
                </a:solidFill>
              </a:rPr>
              <a:t>.</a:t>
            </a:r>
          </a:p>
        </p:txBody>
      </p:sp>
      <p:sp>
        <p:nvSpPr>
          <p:cNvPr id="21" name="WordArt 18"/>
          <p:cNvSpPr>
            <a:spLocks noChangeArrowheads="1" noChangeShapeType="1" noTextEdit="1"/>
          </p:cNvSpPr>
          <p:nvPr/>
        </p:nvSpPr>
        <p:spPr bwMode="auto">
          <a:xfrm>
            <a:off x="381000" y="3851553"/>
            <a:ext cx="914400" cy="350969"/>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sp>
        <p:nvSpPr>
          <p:cNvPr id="23" name="TextBox 22"/>
          <p:cNvSpPr txBox="1"/>
          <p:nvPr/>
        </p:nvSpPr>
        <p:spPr>
          <a:xfrm>
            <a:off x="620660" y="4202522"/>
            <a:ext cx="5657161" cy="1177951"/>
          </a:xfrm>
          <a:prstGeom prst="rect">
            <a:avLst/>
          </a:prstGeom>
          <a:noFill/>
        </p:spPr>
        <p:txBody>
          <a:bodyPr wrap="square" rtlCol="0">
            <a:spAutoFit/>
          </a:bodyPr>
          <a:lstStyle/>
          <a:p>
            <a:pPr>
              <a:lnSpc>
                <a:spcPct val="150000"/>
              </a:lnSpc>
            </a:pP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Phần</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đất</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còn</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lại</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để</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trồng</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trọt</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vuông</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có</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cạnh</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20 – 2 – 2 = 16 (m).</a:t>
            </a:r>
          </a:p>
        </p:txBody>
      </p:sp>
      <p:sp>
        <p:nvSpPr>
          <p:cNvPr id="24" name="TextBox 23"/>
          <p:cNvSpPr txBox="1"/>
          <p:nvPr/>
        </p:nvSpPr>
        <p:spPr>
          <a:xfrm>
            <a:off x="647700" y="5361809"/>
            <a:ext cx="7848600" cy="1177951"/>
          </a:xfrm>
          <a:prstGeom prst="rect">
            <a:avLst/>
          </a:prstGeom>
          <a:solidFill>
            <a:schemeClr val="bg1"/>
          </a:solidFill>
        </p:spPr>
        <p:txBody>
          <a:bodyPr wrap="square" rtlCol="0">
            <a:spAutoFit/>
          </a:bodyPr>
          <a:lstStyle/>
          <a:p>
            <a:pPr>
              <a:lnSpc>
                <a:spcPct val="150000"/>
              </a:lnSpc>
            </a:pP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phần</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đất</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trồng</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trọt</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của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mảnh</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vườn</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S = 16</a:t>
            </a:r>
            <a:r>
              <a:rPr lang="en-US" sz="24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 256 (m</a:t>
            </a:r>
            <a:r>
              <a:rPr lang="en-US" sz="24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400" dirty="0">
                <a:solidFill>
                  <a:srgbClr val="0000CC"/>
                </a:solidFill>
                <a:latin typeface="Cambria" panose="02040503050406030204" pitchFamily="18" charset="0"/>
                <a:ea typeface="Cambria" panose="02040503050406030204" pitchFamily="18" charset="0"/>
                <a:cs typeface="Times New Roman" pitchFamily="18" charset="0"/>
              </a:rPr>
              <a:t>).</a:t>
            </a:r>
            <a:endParaRPr lang="en-US" sz="2400" baseline="30000" dirty="0">
              <a:solidFill>
                <a:srgbClr val="0000CC"/>
              </a:solidFill>
              <a:latin typeface="Cambria" panose="02040503050406030204" pitchFamily="18" charset="0"/>
              <a:ea typeface="Cambria" panose="02040503050406030204"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6175681" y="2927695"/>
            <a:ext cx="2513133" cy="2283719"/>
          </a:xfrm>
          <a:prstGeom prst="rect">
            <a:avLst/>
          </a:prstGeom>
        </p:spPr>
      </p:pic>
      <p:pic>
        <p:nvPicPr>
          <p:cNvPr id="2" name="Picture 1">
            <a:extLst>
              <a:ext uri="{FF2B5EF4-FFF2-40B4-BE49-F238E27FC236}">
                <a16:creationId xmlns:a16="http://schemas.microsoft.com/office/drawing/2014/main" id="{0851047B-1A6F-A9F5-37F8-13904A038572}"/>
              </a:ext>
            </a:extLst>
          </p:cNvPr>
          <p:cNvPicPr>
            <a:picLocks noChangeAspect="1"/>
          </p:cNvPicPr>
          <p:nvPr/>
        </p:nvPicPr>
        <p:blipFill>
          <a:blip r:embed="rId3"/>
          <a:stretch>
            <a:fillRect/>
          </a:stretch>
        </p:blipFill>
        <p:spPr>
          <a:xfrm>
            <a:off x="99012" y="42618"/>
            <a:ext cx="1097375" cy="1097375"/>
          </a:xfrm>
          <a:prstGeom prst="rect">
            <a:avLst/>
          </a:prstGeom>
        </p:spPr>
      </p:pic>
    </p:spTree>
    <p:extLst>
      <p:ext uri="{BB962C8B-B14F-4D97-AF65-F5344CB8AC3E}">
        <p14:creationId xmlns:p14="http://schemas.microsoft.com/office/powerpoint/2010/main" val="372202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3"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606" y="4382553"/>
            <a:ext cx="8256491" cy="1685783"/>
          </a:xfrm>
          <a:prstGeom prst="rect">
            <a:avLst/>
          </a:prstGeom>
          <a:solidFill>
            <a:schemeClr val="bg1"/>
          </a:solidFill>
        </p:spPr>
        <p:txBody>
          <a:bodyPr wrap="none">
            <a:spAutoFit/>
          </a:bodyPr>
          <a:lstStyle/>
          <a:p>
            <a:pPr>
              <a:lnSpc>
                <a:spcPct val="150000"/>
              </a:lnSpc>
            </a:pP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Phần</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đất</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dùng</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để</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trồng</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cây</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bốn</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chữ</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nhật</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bằng</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nhau</a:t>
            </a:r>
            <a:r>
              <a:rPr lang="en-US" sz="2400" dirty="0">
                <a:solidFill>
                  <a:srgbClr val="0000CC"/>
                </a:solidFill>
                <a:latin typeface="Cambria" panose="02040503050406030204" pitchFamily="18" charset="0"/>
                <a:ea typeface="Cambria" panose="02040503050406030204" pitchFamily="18" charset="0"/>
                <a:cs typeface="Times New Roman" pitchFamily="18" charset="0"/>
              </a:rPr>
              <a:t>.</a:t>
            </a:r>
          </a:p>
          <a:p>
            <a:pPr>
              <a:lnSpc>
                <a:spcPct val="150000"/>
              </a:lnSpc>
            </a:pP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Chiều</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dài</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mỗi</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chữ</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nhật</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(25 – 1): 2 = 24 : 2 = 12 (m)</a:t>
            </a:r>
          </a:p>
          <a:p>
            <a:pPr>
              <a:lnSpc>
                <a:spcPct val="150000"/>
              </a:lnSpc>
            </a:pP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p>
        </p:txBody>
      </p:sp>
      <mc:AlternateContent xmlns:mc="http://schemas.openxmlformats.org/markup-compatibility/2006">
        <mc:Choice xmlns:a14="http://schemas.microsoft.com/office/drawing/2010/main" Requires="a14">
          <p:sp>
            <p:nvSpPr>
              <p:cNvPr id="4" name="Text Box 5"/>
              <p:cNvSpPr txBox="1">
                <a:spLocks noChangeArrowheads="1"/>
              </p:cNvSpPr>
              <p:nvPr/>
            </p:nvSpPr>
            <p:spPr bwMode="auto">
              <a:xfrm>
                <a:off x="49268" y="1106398"/>
                <a:ext cx="8942332" cy="1355628"/>
              </a:xfrm>
              <a:prstGeom prst="rect">
                <a:avLst/>
              </a:prstGeom>
              <a:solidFill>
                <a:schemeClr val="bg1"/>
              </a:solidFill>
              <a:ln w="9525">
                <a:noFill/>
                <a:miter lim="800000"/>
                <a:headEnd/>
                <a:tailEnd/>
              </a:ln>
            </p:spPr>
            <p:txBody>
              <a:bodyPr wrap="square">
                <a:spAutoFit/>
              </a:bodyPr>
              <a:lstStyle/>
              <a:p>
                <a:pPr>
                  <a:spcBef>
                    <a:spcPct val="50000"/>
                  </a:spcBef>
                </a:pPr>
                <a:r>
                  <a:rPr lang="en-US" sz="2400" b="1" dirty="0">
                    <a:solidFill>
                      <a:srgbClr val="00B050"/>
                    </a:solidFill>
                  </a:rPr>
                  <a:t>4.27 </a:t>
                </a:r>
                <a:r>
                  <a:rPr lang="en-US" sz="2400" dirty="0" err="1">
                    <a:solidFill>
                      <a:srgbClr val="002060"/>
                    </a:solidFill>
                  </a:rPr>
                  <a:t>Một</a:t>
                </a:r>
                <a:r>
                  <a:rPr lang="en-US" sz="2400" dirty="0">
                    <a:solidFill>
                      <a:srgbClr val="002060"/>
                    </a:solidFill>
                  </a:rPr>
                  <a:t> </a:t>
                </a:r>
                <a:r>
                  <a:rPr lang="en-US" sz="2400" dirty="0" err="1">
                    <a:solidFill>
                      <a:srgbClr val="002060"/>
                    </a:solidFill>
                  </a:rPr>
                  <a:t>mảnh</a:t>
                </a:r>
                <a:r>
                  <a:rPr lang="en-US" sz="2400" dirty="0">
                    <a:solidFill>
                      <a:srgbClr val="002060"/>
                    </a:solidFill>
                  </a:rPr>
                  <a:t> </a:t>
                </a:r>
                <a:r>
                  <a:rPr lang="en-US" sz="2400" dirty="0" err="1">
                    <a:solidFill>
                      <a:srgbClr val="002060"/>
                    </a:solidFill>
                  </a:rPr>
                  <a:t>vườn</a:t>
                </a:r>
                <a:r>
                  <a:rPr lang="en-US" sz="2400" dirty="0">
                    <a:solidFill>
                      <a:srgbClr val="002060"/>
                    </a:solidFill>
                  </a:rPr>
                  <a:t> </a:t>
                </a:r>
                <a:r>
                  <a:rPr lang="en-US" sz="2400" dirty="0" err="1">
                    <a:solidFill>
                      <a:srgbClr val="002060"/>
                    </a:solidFill>
                  </a:rPr>
                  <a:t>hình</a:t>
                </a:r>
                <a:r>
                  <a:rPr lang="en-US" sz="2400" dirty="0">
                    <a:solidFill>
                      <a:srgbClr val="002060"/>
                    </a:solidFill>
                  </a:rPr>
                  <a:t> </a:t>
                </a:r>
                <a:r>
                  <a:rPr lang="en-US" sz="2400" dirty="0" err="1">
                    <a:solidFill>
                      <a:srgbClr val="002060"/>
                    </a:solidFill>
                  </a:rPr>
                  <a:t>chữ</a:t>
                </a:r>
                <a:r>
                  <a:rPr lang="en-US" sz="2400" dirty="0">
                    <a:solidFill>
                      <a:srgbClr val="002060"/>
                    </a:solidFill>
                  </a:rPr>
                  <a:t> </a:t>
                </a:r>
                <a:r>
                  <a:rPr lang="en-US" sz="2400" dirty="0" err="1">
                    <a:solidFill>
                      <a:srgbClr val="002060"/>
                    </a:solidFill>
                  </a:rPr>
                  <a:t>nhật</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chiều</a:t>
                </a:r>
                <a:r>
                  <a:rPr lang="en-US" sz="2400" dirty="0">
                    <a:solidFill>
                      <a:srgbClr val="002060"/>
                    </a:solidFill>
                  </a:rPr>
                  <a:t> </a:t>
                </a:r>
                <a:r>
                  <a:rPr lang="en-US" sz="2400" dirty="0" err="1">
                    <a:solidFill>
                      <a:srgbClr val="002060"/>
                    </a:solidFill>
                  </a:rPr>
                  <a:t>dài</a:t>
                </a:r>
                <a:r>
                  <a:rPr lang="en-US" sz="2400" dirty="0">
                    <a:solidFill>
                      <a:srgbClr val="002060"/>
                    </a:solidFill>
                  </a:rPr>
                  <a:t> 25 m. </a:t>
                </a:r>
                <a:r>
                  <a:rPr lang="en-US" sz="2400" dirty="0" err="1">
                    <a:solidFill>
                      <a:srgbClr val="002060"/>
                    </a:solidFill>
                  </a:rPr>
                  <a:t>Chiều</a:t>
                </a:r>
                <a:r>
                  <a:rPr lang="en-US" sz="2400" dirty="0">
                    <a:solidFill>
                      <a:srgbClr val="002060"/>
                    </a:solidFill>
                  </a:rPr>
                  <a:t> </a:t>
                </a:r>
                <a:r>
                  <a:rPr lang="en-US" sz="2400" dirty="0" err="1">
                    <a:solidFill>
                      <a:srgbClr val="002060"/>
                    </a:solidFill>
                  </a:rPr>
                  <a:t>rộng</a:t>
                </a:r>
                <a:r>
                  <a:rPr lang="en-US" sz="2400" dirty="0">
                    <a:solidFill>
                      <a:srgbClr val="002060"/>
                    </a:solidFill>
                  </a:rPr>
                  <a:t> </a:t>
                </a:r>
                <a:r>
                  <a:rPr lang="en-US" sz="2400" dirty="0" err="1">
                    <a:solidFill>
                      <a:srgbClr val="002060"/>
                    </a:solidFill>
                  </a:rPr>
                  <a:t>bằng</a:t>
                </a:r>
                <a:r>
                  <a:rPr lang="en-US" sz="2400" dirty="0">
                    <a:solidFill>
                      <a:srgbClr val="002060"/>
                    </a:solidFill>
                  </a:rPr>
                  <a:t> </a:t>
                </a:r>
                <a14:m>
                  <m:oMath xmlns:m="http://schemas.openxmlformats.org/officeDocument/2006/math">
                    <m:r>
                      <a:rPr lang="en-US" sz="2400" b="0" i="0" smtClean="0">
                        <a:solidFill>
                          <a:srgbClr val="002060"/>
                        </a:solidFill>
                        <a:latin typeface="Cambria Math" panose="02040503050406030204" pitchFamily="18" charset="0"/>
                      </a:rPr>
                      <m:t> </m:t>
                    </m:r>
                    <m:f>
                      <m:fPr>
                        <m:ctrlPr>
                          <a:rPr lang="en-US" sz="2400" i="1" smtClean="0">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3</m:t>
                        </m:r>
                      </m:num>
                      <m:den>
                        <m:r>
                          <a:rPr lang="en-US" sz="2400" b="0" i="1" smtClean="0">
                            <a:solidFill>
                              <a:srgbClr val="002060"/>
                            </a:solidFill>
                            <a:latin typeface="Cambria Math" panose="02040503050406030204" pitchFamily="18" charset="0"/>
                          </a:rPr>
                          <m:t>5</m:t>
                        </m:r>
                      </m:den>
                    </m:f>
                  </m:oMath>
                </a14:m>
                <a:r>
                  <a:rPr lang="en-US" sz="2400" dirty="0">
                    <a:solidFill>
                      <a:srgbClr val="002060"/>
                    </a:solidFill>
                  </a:rPr>
                  <a:t> </a:t>
                </a:r>
                <a:r>
                  <a:rPr lang="en-US" sz="2400" dirty="0" err="1">
                    <a:solidFill>
                      <a:srgbClr val="002060"/>
                    </a:solidFill>
                  </a:rPr>
                  <a:t>chiều</a:t>
                </a:r>
                <a:r>
                  <a:rPr lang="en-US" sz="2400" dirty="0">
                    <a:solidFill>
                      <a:srgbClr val="002060"/>
                    </a:solidFill>
                  </a:rPr>
                  <a:t> </a:t>
                </a:r>
                <a:r>
                  <a:rPr lang="en-US" sz="2400" dirty="0" err="1">
                    <a:solidFill>
                      <a:srgbClr val="002060"/>
                    </a:solidFill>
                  </a:rPr>
                  <a:t>dài</a:t>
                </a:r>
                <a:r>
                  <a:rPr lang="en-US" sz="2400" dirty="0">
                    <a:solidFill>
                      <a:srgbClr val="002060"/>
                    </a:solidFill>
                  </a:rPr>
                  <a:t>. </a:t>
                </a:r>
                <a:r>
                  <a:rPr lang="en-US" sz="2400" dirty="0" err="1">
                    <a:solidFill>
                      <a:srgbClr val="002060"/>
                    </a:solidFill>
                  </a:rPr>
                  <a:t>Người</a:t>
                </a:r>
                <a:r>
                  <a:rPr lang="en-US" sz="2400" dirty="0">
                    <a:solidFill>
                      <a:srgbClr val="002060"/>
                    </a:solidFill>
                  </a:rPr>
                  <a:t> ta </a:t>
                </a:r>
                <a:r>
                  <a:rPr lang="en-US" sz="2400" dirty="0" err="1">
                    <a:solidFill>
                      <a:srgbClr val="002060"/>
                    </a:solidFill>
                  </a:rPr>
                  <a:t>làm</a:t>
                </a:r>
                <a:r>
                  <a:rPr lang="en-US" sz="2400" dirty="0">
                    <a:solidFill>
                      <a:srgbClr val="002060"/>
                    </a:solidFill>
                  </a:rPr>
                  <a:t> </a:t>
                </a:r>
                <a:r>
                  <a:rPr lang="en-US" sz="2400" dirty="0" err="1">
                    <a:solidFill>
                      <a:srgbClr val="002060"/>
                    </a:solidFill>
                  </a:rPr>
                  <a:t>hai</a:t>
                </a:r>
                <a:r>
                  <a:rPr lang="en-US" sz="2400" dirty="0">
                    <a:solidFill>
                      <a:srgbClr val="002060"/>
                    </a:solidFill>
                  </a:rPr>
                  <a:t> </a:t>
                </a:r>
                <a:r>
                  <a:rPr lang="en-US" sz="2400" dirty="0" err="1">
                    <a:solidFill>
                      <a:srgbClr val="002060"/>
                    </a:solidFill>
                  </a:rPr>
                  <a:t>lối</a:t>
                </a:r>
                <a:r>
                  <a:rPr lang="en-US" sz="2400" dirty="0">
                    <a:solidFill>
                      <a:srgbClr val="002060"/>
                    </a:solidFill>
                  </a:rPr>
                  <a:t> </a:t>
                </a:r>
                <a:r>
                  <a:rPr lang="en-US" sz="2400" dirty="0" err="1">
                    <a:solidFill>
                      <a:srgbClr val="002060"/>
                    </a:solidFill>
                  </a:rPr>
                  <a:t>đi</a:t>
                </a:r>
                <a:r>
                  <a:rPr lang="en-US" sz="2400" dirty="0">
                    <a:solidFill>
                      <a:srgbClr val="002060"/>
                    </a:solidFill>
                  </a:rPr>
                  <a:t> </a:t>
                </a:r>
                <a:r>
                  <a:rPr lang="en-US" sz="2400" dirty="0" err="1">
                    <a:solidFill>
                      <a:srgbClr val="002060"/>
                    </a:solidFill>
                  </a:rPr>
                  <a:t>rộng</a:t>
                </a:r>
                <a:r>
                  <a:rPr lang="en-US" sz="2400" dirty="0">
                    <a:solidFill>
                      <a:srgbClr val="002060"/>
                    </a:solidFill>
                  </a:rPr>
                  <a:t> 1 m </a:t>
                </a:r>
                <a:r>
                  <a:rPr lang="en-US" sz="2400" dirty="0" err="1">
                    <a:solidFill>
                      <a:srgbClr val="002060"/>
                    </a:solidFill>
                  </a:rPr>
                  <a:t>như</a:t>
                </a:r>
                <a:r>
                  <a:rPr lang="en-US" sz="2400" dirty="0">
                    <a:solidFill>
                      <a:srgbClr val="002060"/>
                    </a:solidFill>
                  </a:rPr>
                  <a:t> </a:t>
                </a:r>
                <a:r>
                  <a:rPr lang="en-US" sz="2400" dirty="0" err="1">
                    <a:solidFill>
                      <a:srgbClr val="002060"/>
                    </a:solidFill>
                  </a:rPr>
                  <a:t>hình</a:t>
                </a:r>
                <a:r>
                  <a:rPr lang="en-US" sz="2400" dirty="0">
                    <a:solidFill>
                      <a:srgbClr val="002060"/>
                    </a:solidFill>
                  </a:rPr>
                  <a:t> </a:t>
                </a:r>
                <a:r>
                  <a:rPr lang="en-US" sz="2400" dirty="0" err="1">
                    <a:solidFill>
                      <a:srgbClr val="002060"/>
                    </a:solidFill>
                  </a:rPr>
                  <a:t>vẽ</a:t>
                </a:r>
                <a:r>
                  <a:rPr lang="en-US" sz="2400" dirty="0">
                    <a:solidFill>
                      <a:srgbClr val="002060"/>
                    </a:solidFill>
                  </a:rPr>
                  <a:t>. </a:t>
                </a:r>
                <a:r>
                  <a:rPr lang="en-US" sz="2400" dirty="0" err="1">
                    <a:solidFill>
                      <a:srgbClr val="002060"/>
                    </a:solidFill>
                  </a:rPr>
                  <a:t>Phần</a:t>
                </a:r>
                <a:r>
                  <a:rPr lang="en-US" sz="2400" dirty="0">
                    <a:solidFill>
                      <a:srgbClr val="002060"/>
                    </a:solidFill>
                  </a:rPr>
                  <a:t> </a:t>
                </a:r>
                <a:r>
                  <a:rPr lang="en-US" sz="2400" dirty="0" err="1">
                    <a:solidFill>
                      <a:srgbClr val="002060"/>
                    </a:solidFill>
                  </a:rPr>
                  <a:t>đất</a:t>
                </a:r>
                <a:r>
                  <a:rPr lang="en-US" sz="2400" dirty="0">
                    <a:solidFill>
                      <a:srgbClr val="002060"/>
                    </a:solidFill>
                  </a:rPr>
                  <a:t> </a:t>
                </a:r>
                <a:r>
                  <a:rPr lang="en-US" sz="2400" dirty="0" err="1">
                    <a:solidFill>
                      <a:srgbClr val="002060"/>
                    </a:solidFill>
                  </a:rPr>
                  <a:t>còn</a:t>
                </a:r>
                <a:r>
                  <a:rPr lang="en-US" sz="2400" dirty="0">
                    <a:solidFill>
                      <a:srgbClr val="002060"/>
                    </a:solidFill>
                  </a:rPr>
                  <a:t> </a:t>
                </a:r>
                <a:r>
                  <a:rPr lang="en-US" sz="2400" dirty="0" err="1">
                    <a:solidFill>
                      <a:srgbClr val="002060"/>
                    </a:solidFill>
                  </a:rPr>
                  <a:t>lại</a:t>
                </a:r>
                <a:r>
                  <a:rPr lang="en-US" sz="2400" dirty="0">
                    <a:solidFill>
                      <a:srgbClr val="002060"/>
                    </a:solidFill>
                  </a:rPr>
                  <a:t> </a:t>
                </a:r>
                <a:r>
                  <a:rPr lang="en-US" sz="2400" dirty="0" err="1">
                    <a:solidFill>
                      <a:srgbClr val="002060"/>
                    </a:solidFill>
                  </a:rPr>
                  <a:t>dùng</a:t>
                </a:r>
                <a:r>
                  <a:rPr lang="en-US" sz="2400" dirty="0">
                    <a:solidFill>
                      <a:srgbClr val="002060"/>
                    </a:solidFill>
                  </a:rPr>
                  <a:t> </a:t>
                </a:r>
                <a:r>
                  <a:rPr lang="en-US" sz="2400" dirty="0" err="1">
                    <a:solidFill>
                      <a:srgbClr val="002060"/>
                    </a:solidFill>
                  </a:rPr>
                  <a:t>để</a:t>
                </a:r>
                <a:r>
                  <a:rPr lang="en-US" sz="2400" dirty="0">
                    <a:solidFill>
                      <a:srgbClr val="002060"/>
                    </a:solidFill>
                  </a:rPr>
                  <a:t> </a:t>
                </a:r>
                <a:r>
                  <a:rPr lang="en-US" sz="2400" dirty="0" err="1">
                    <a:solidFill>
                      <a:srgbClr val="002060"/>
                    </a:solidFill>
                  </a:rPr>
                  <a:t>trồng</a:t>
                </a:r>
                <a:r>
                  <a:rPr lang="en-US" sz="2400" dirty="0">
                    <a:solidFill>
                      <a:srgbClr val="002060"/>
                    </a:solidFill>
                  </a:rPr>
                  <a:t> </a:t>
                </a:r>
                <a:r>
                  <a:rPr lang="en-US" sz="2400" dirty="0" err="1">
                    <a:solidFill>
                      <a:srgbClr val="002060"/>
                    </a:solidFill>
                  </a:rPr>
                  <a:t>cây</a:t>
                </a:r>
                <a:r>
                  <a:rPr lang="en-US" sz="2400" dirty="0">
                    <a:solidFill>
                      <a:srgbClr val="002060"/>
                    </a:solidFill>
                  </a:rPr>
                  <a:t>. </a:t>
                </a:r>
                <a:r>
                  <a:rPr lang="en-US" sz="2400" dirty="0" err="1">
                    <a:solidFill>
                      <a:srgbClr val="002060"/>
                    </a:solidFill>
                  </a:rPr>
                  <a:t>Tính</a:t>
                </a:r>
                <a:r>
                  <a:rPr lang="en-US" sz="2400" dirty="0">
                    <a:solidFill>
                      <a:srgbClr val="002060"/>
                    </a:solidFill>
                  </a:rPr>
                  <a:t> </a:t>
                </a:r>
                <a:r>
                  <a:rPr lang="en-US" sz="2400" dirty="0" err="1">
                    <a:solidFill>
                      <a:srgbClr val="002060"/>
                    </a:solidFill>
                  </a:rPr>
                  <a:t>diện</a:t>
                </a:r>
                <a:r>
                  <a:rPr lang="en-US" sz="2400" dirty="0">
                    <a:solidFill>
                      <a:srgbClr val="002060"/>
                    </a:solidFill>
                  </a:rPr>
                  <a:t> </a:t>
                </a:r>
                <a:r>
                  <a:rPr lang="en-US" sz="2400" dirty="0" err="1">
                    <a:solidFill>
                      <a:srgbClr val="002060"/>
                    </a:solidFill>
                  </a:rPr>
                  <a:t>tích</a:t>
                </a:r>
                <a:r>
                  <a:rPr lang="en-US" sz="2400" dirty="0">
                    <a:solidFill>
                      <a:srgbClr val="002060"/>
                    </a:solidFill>
                  </a:rPr>
                  <a:t> </a:t>
                </a:r>
                <a:r>
                  <a:rPr lang="en-US" sz="2400" dirty="0" err="1">
                    <a:solidFill>
                      <a:srgbClr val="002060"/>
                    </a:solidFill>
                  </a:rPr>
                  <a:t>đất</a:t>
                </a:r>
                <a:r>
                  <a:rPr lang="en-US" sz="2400" dirty="0">
                    <a:solidFill>
                      <a:srgbClr val="002060"/>
                    </a:solidFill>
                  </a:rPr>
                  <a:t> </a:t>
                </a:r>
                <a:r>
                  <a:rPr lang="en-US" sz="2400" dirty="0" err="1">
                    <a:solidFill>
                      <a:srgbClr val="002060"/>
                    </a:solidFill>
                  </a:rPr>
                  <a:t>dùng</a:t>
                </a:r>
                <a:r>
                  <a:rPr lang="en-US" sz="2400" dirty="0">
                    <a:solidFill>
                      <a:srgbClr val="002060"/>
                    </a:solidFill>
                  </a:rPr>
                  <a:t> </a:t>
                </a:r>
                <a:r>
                  <a:rPr lang="en-US" sz="2400" dirty="0" err="1">
                    <a:solidFill>
                      <a:srgbClr val="002060"/>
                    </a:solidFill>
                  </a:rPr>
                  <a:t>để</a:t>
                </a:r>
                <a:r>
                  <a:rPr lang="en-US" sz="2400" dirty="0">
                    <a:solidFill>
                      <a:srgbClr val="002060"/>
                    </a:solidFill>
                  </a:rPr>
                  <a:t> </a:t>
                </a:r>
                <a:r>
                  <a:rPr lang="en-US" sz="2400" dirty="0" err="1">
                    <a:solidFill>
                      <a:srgbClr val="002060"/>
                    </a:solidFill>
                  </a:rPr>
                  <a:t>trồng</a:t>
                </a:r>
                <a:r>
                  <a:rPr lang="en-US" sz="2400" dirty="0">
                    <a:solidFill>
                      <a:srgbClr val="002060"/>
                    </a:solidFill>
                  </a:rPr>
                  <a:t> </a:t>
                </a:r>
                <a:r>
                  <a:rPr lang="en-US" sz="2400" dirty="0" err="1">
                    <a:solidFill>
                      <a:srgbClr val="002060"/>
                    </a:solidFill>
                  </a:rPr>
                  <a:t>cây</a:t>
                </a:r>
                <a:r>
                  <a:rPr lang="en-US" sz="2400" dirty="0">
                    <a:solidFill>
                      <a:srgbClr val="002060"/>
                    </a:solidFill>
                  </a:rPr>
                  <a:t>.</a:t>
                </a:r>
              </a:p>
            </p:txBody>
          </p:sp>
        </mc:Choice>
        <mc:Fallback>
          <p:sp>
            <p:nvSpPr>
              <p:cNvPr id="4" name="Text Box 5"/>
              <p:cNvSpPr txBox="1">
                <a:spLocks noRot="1" noChangeAspect="1" noMove="1" noResize="1" noEditPoints="1" noAdjustHandles="1" noChangeArrowheads="1" noChangeShapeType="1" noTextEdit="1"/>
              </p:cNvSpPr>
              <p:nvPr/>
            </p:nvSpPr>
            <p:spPr bwMode="auto">
              <a:xfrm>
                <a:off x="49268" y="1106398"/>
                <a:ext cx="8942332" cy="1355628"/>
              </a:xfrm>
              <a:prstGeom prst="rect">
                <a:avLst/>
              </a:prstGeom>
              <a:blipFill>
                <a:blip r:embed="rId2"/>
                <a:stretch>
                  <a:fillRect l="-1022" t="-3587" b="-8969"/>
                </a:stretch>
              </a:blipFill>
              <a:ln w="9525">
                <a:noFill/>
                <a:miter lim="800000"/>
                <a:headEnd/>
                <a:tailEnd/>
              </a:ln>
            </p:spPr>
            <p:txBody>
              <a:bodyPr/>
              <a:lstStyle/>
              <a:p>
                <a:r>
                  <a:rPr lang="en-US">
                    <a:noFill/>
                  </a:rPr>
                  <a:t> </a:t>
                </a:r>
              </a:p>
            </p:txBody>
          </p:sp>
        </mc:Fallback>
      </mc:AlternateContent>
      <p:sp>
        <p:nvSpPr>
          <p:cNvPr id="6" name="WordArt 18"/>
          <p:cNvSpPr>
            <a:spLocks noChangeArrowheads="1" noChangeShapeType="1" noTextEdit="1"/>
          </p:cNvSpPr>
          <p:nvPr/>
        </p:nvSpPr>
        <p:spPr bwMode="auto">
          <a:xfrm>
            <a:off x="914400" y="3064470"/>
            <a:ext cx="1447800" cy="43559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mc:AlternateContent xmlns:mc="http://schemas.openxmlformats.org/markup-compatibility/2006">
        <mc:Choice xmlns:a14="http://schemas.microsoft.com/office/drawing/2010/main" Requires="a14">
          <p:sp>
            <p:nvSpPr>
              <p:cNvPr id="8" name="TextBox 7"/>
              <p:cNvSpPr txBox="1"/>
              <p:nvPr/>
            </p:nvSpPr>
            <p:spPr>
              <a:xfrm>
                <a:off x="17313" y="3544044"/>
                <a:ext cx="5943600" cy="1017073"/>
              </a:xfrm>
              <a:prstGeom prst="rect">
                <a:avLst/>
              </a:prstGeom>
              <a:noFill/>
            </p:spPr>
            <p:txBody>
              <a:bodyPr wrap="square" rtlCol="0">
                <a:spAutoFit/>
              </a:bodyPr>
              <a:lstStyle/>
              <a:p>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Chiều</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rộng</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của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mảnh</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vườn</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p>
              <a:p>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14:m>
                  <m:oMath xmlns:m="http://schemas.openxmlformats.org/officeDocument/2006/math">
                    <m:f>
                      <m:fPr>
                        <m:ctrlPr>
                          <a:rPr lang="en-US" sz="2400" i="1" smtClean="0">
                            <a:solidFill>
                              <a:srgbClr val="0000CC"/>
                            </a:solidFill>
                            <a:latin typeface="Cambria Math" panose="02040503050406030204" pitchFamily="18" charset="0"/>
                            <a:ea typeface="Cambria" panose="02040503050406030204" pitchFamily="18" charset="0"/>
                            <a:cs typeface="Times New Roman" pitchFamily="18" charset="0"/>
                          </a:rPr>
                        </m:ctrlPr>
                      </m:fPr>
                      <m:num>
                        <m:r>
                          <a:rPr lang="en-US" sz="2400" b="0" i="1" smtClean="0">
                            <a:solidFill>
                              <a:srgbClr val="0000CC"/>
                            </a:solidFill>
                            <a:latin typeface="Cambria Math" panose="02040503050406030204" pitchFamily="18" charset="0"/>
                            <a:ea typeface="Cambria" panose="02040503050406030204" pitchFamily="18" charset="0"/>
                            <a:cs typeface="Times New Roman" pitchFamily="18" charset="0"/>
                          </a:rPr>
                          <m:t>3</m:t>
                        </m:r>
                      </m:num>
                      <m:den>
                        <m:r>
                          <a:rPr lang="en-US" sz="2400" b="0" i="1" smtClean="0">
                            <a:solidFill>
                              <a:srgbClr val="0000CC"/>
                            </a:solidFill>
                            <a:latin typeface="Cambria Math" panose="02040503050406030204" pitchFamily="18" charset="0"/>
                            <a:ea typeface="Cambria" panose="02040503050406030204" pitchFamily="18" charset="0"/>
                            <a:cs typeface="Times New Roman" pitchFamily="18" charset="0"/>
                          </a:rPr>
                          <m:t>5</m:t>
                        </m:r>
                      </m:den>
                    </m:f>
                    <m:r>
                      <a:rPr lang="en-US" sz="2400" i="1" smtClean="0">
                        <a:solidFill>
                          <a:srgbClr val="0000CC"/>
                        </a:solidFill>
                        <a:latin typeface="Cambria Math" panose="02040503050406030204" pitchFamily="18" charset="0"/>
                        <a:ea typeface="Cambria Math" panose="02040503050406030204" pitchFamily="18" charset="0"/>
                        <a:cs typeface="Times New Roman" pitchFamily="18" charset="0"/>
                      </a:rPr>
                      <m:t>∙</m:t>
                    </m:r>
                    <m:r>
                      <a:rPr lang="en-US" sz="2400" b="0" i="1" smtClean="0">
                        <a:solidFill>
                          <a:srgbClr val="0000CC"/>
                        </a:solidFill>
                        <a:latin typeface="Cambria Math" panose="02040503050406030204" pitchFamily="18" charset="0"/>
                        <a:ea typeface="Cambria Math" panose="02040503050406030204" pitchFamily="18" charset="0"/>
                        <a:cs typeface="Times New Roman" pitchFamily="18" charset="0"/>
                      </a:rPr>
                      <m:t>25=15</m:t>
                    </m:r>
                    <m:r>
                      <a:rPr lang="en-US" sz="2400" b="0" i="0" smtClean="0">
                        <a:solidFill>
                          <a:srgbClr val="0000CC"/>
                        </a:solidFill>
                        <a:latin typeface="Cambria Math" panose="02040503050406030204" pitchFamily="18" charset="0"/>
                        <a:ea typeface="Cambria Math" panose="02040503050406030204" pitchFamily="18" charset="0"/>
                        <a:cs typeface="Times New Roman" pitchFamily="18" charset="0"/>
                      </a:rPr>
                      <m:t> </m:t>
                    </m:r>
                  </m:oMath>
                </a14:m>
                <a:r>
                  <a:rPr lang="en-US" sz="2400" dirty="0">
                    <a:solidFill>
                      <a:srgbClr val="0000CC"/>
                    </a:solidFill>
                    <a:latin typeface="Cambria" panose="02040503050406030204" pitchFamily="18" charset="0"/>
                    <a:ea typeface="Cambria" panose="02040503050406030204" pitchFamily="18" charset="0"/>
                    <a:cs typeface="Times New Roman" pitchFamily="18" charset="0"/>
                  </a:rPr>
                  <a:t>(m)</a:t>
                </a:r>
              </a:p>
            </p:txBody>
          </p:sp>
        </mc:Choice>
        <mc:Fallback>
          <p:sp>
            <p:nvSpPr>
              <p:cNvPr id="8" name="TextBox 7"/>
              <p:cNvSpPr txBox="1">
                <a:spLocks noRot="1" noChangeAspect="1" noMove="1" noResize="1" noEditPoints="1" noAdjustHandles="1" noChangeArrowheads="1" noChangeShapeType="1" noTextEdit="1"/>
              </p:cNvSpPr>
              <p:nvPr/>
            </p:nvSpPr>
            <p:spPr>
              <a:xfrm>
                <a:off x="17313" y="3544044"/>
                <a:ext cx="5943600" cy="1017073"/>
              </a:xfrm>
              <a:prstGeom prst="rect">
                <a:avLst/>
              </a:prstGeom>
              <a:blipFill>
                <a:blip r:embed="rId3"/>
                <a:stretch>
                  <a:fillRect t="-2395" b="-4192"/>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5690293" y="2482333"/>
            <a:ext cx="3006425" cy="1891589"/>
          </a:xfrm>
          <a:prstGeom prst="rect">
            <a:avLst/>
          </a:prstGeom>
        </p:spPr>
      </p:pic>
      <p:sp>
        <p:nvSpPr>
          <p:cNvPr id="5" name="Rectangle 4"/>
          <p:cNvSpPr/>
          <p:nvPr/>
        </p:nvSpPr>
        <p:spPr>
          <a:xfrm>
            <a:off x="228600" y="5488720"/>
            <a:ext cx="8763000" cy="892552"/>
          </a:xfrm>
          <a:prstGeom prst="rect">
            <a:avLst/>
          </a:prstGeom>
          <a:solidFill>
            <a:schemeClr val="bg1"/>
          </a:solidFill>
        </p:spPr>
        <p:txBody>
          <a:bodyPr wrap="square">
            <a:spAutoFit/>
          </a:bodyPr>
          <a:lstStyle/>
          <a:p>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Chiều</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rộng</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mỗi</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chữ</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nhật</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(15 – 1): 2 = 14 : 2 = 7 (m) </a:t>
            </a:r>
          </a:p>
          <a:p>
            <a:endParaRPr lang="en-US" sz="2600" dirty="0"/>
          </a:p>
        </p:txBody>
      </p:sp>
      <p:sp>
        <p:nvSpPr>
          <p:cNvPr id="9" name="Rectangle 8"/>
          <p:cNvSpPr/>
          <p:nvPr/>
        </p:nvSpPr>
        <p:spPr>
          <a:xfrm>
            <a:off x="228600" y="6035523"/>
            <a:ext cx="8763000" cy="461665"/>
          </a:xfrm>
          <a:prstGeom prst="rect">
            <a:avLst/>
          </a:prstGeom>
          <a:solidFill>
            <a:schemeClr val="bg1"/>
          </a:solidFill>
        </p:spPr>
        <p:txBody>
          <a:bodyPr wrap="square">
            <a:spAutoFit/>
          </a:bodyPr>
          <a:lstStyle/>
          <a:p>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đất</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dùng</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để</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trồng</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cây</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4. 12.7 = 336 (m</a:t>
            </a:r>
            <a:r>
              <a:rPr lang="en-US" sz="24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endParaRPr lang="en-US" sz="2400" dirty="0"/>
          </a:p>
        </p:txBody>
      </p:sp>
      <p:sp>
        <p:nvSpPr>
          <p:cNvPr id="10" name="WordArt 18"/>
          <p:cNvSpPr>
            <a:spLocks noChangeArrowheads="1" noChangeShapeType="1" noTextEdit="1"/>
          </p:cNvSpPr>
          <p:nvPr/>
        </p:nvSpPr>
        <p:spPr bwMode="auto">
          <a:xfrm>
            <a:off x="382279" y="2817630"/>
            <a:ext cx="4627084"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HOẠT ĐỘNG NHÓM:</a:t>
            </a:r>
          </a:p>
        </p:txBody>
      </p:sp>
      <p:pic>
        <p:nvPicPr>
          <p:cNvPr id="7" name="Picture 6">
            <a:extLst>
              <a:ext uri="{FF2B5EF4-FFF2-40B4-BE49-F238E27FC236}">
                <a16:creationId xmlns:a16="http://schemas.microsoft.com/office/drawing/2014/main" id="{C896B9B9-B561-B891-CFBD-9C68E9B321F3}"/>
              </a:ext>
            </a:extLst>
          </p:cNvPr>
          <p:cNvPicPr>
            <a:picLocks noChangeAspect="1"/>
          </p:cNvPicPr>
          <p:nvPr/>
        </p:nvPicPr>
        <p:blipFill>
          <a:blip r:embed="rId5"/>
          <a:stretch>
            <a:fillRect/>
          </a:stretch>
        </p:blipFill>
        <p:spPr>
          <a:xfrm>
            <a:off x="49268" y="54112"/>
            <a:ext cx="1097375" cy="1097375"/>
          </a:xfrm>
          <a:prstGeom prst="rect">
            <a:avLst/>
          </a:prstGeom>
        </p:spPr>
      </p:pic>
    </p:spTree>
    <p:extLst>
      <p:ext uri="{BB962C8B-B14F-4D97-AF65-F5344CB8AC3E}">
        <p14:creationId xmlns:p14="http://schemas.microsoft.com/office/powerpoint/2010/main" val="414357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randombar(horizont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randombar(horizont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p:bldP spid="5" grpId="0" animBg="1"/>
      <p:bldP spid="9" grpId="0" animBg="1"/>
      <p:bldP spid="10" grpId="0" animBg="1"/>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 y="22659"/>
            <a:ext cx="9145588" cy="681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28626" y="4114800"/>
            <a:ext cx="6094938" cy="830997"/>
          </a:xfrm>
          <a:prstGeom prst="rect">
            <a:avLst/>
          </a:prstGeom>
          <a:noFill/>
        </p:spPr>
        <p:txBody>
          <a:bodyPr wrap="none" lIns="91440" tIns="45720" rIns="91440" bIns="45720">
            <a:spAutoFit/>
          </a:bodyPr>
          <a:lstStyle/>
          <a:p>
            <a:pPr algn="ctr"/>
            <a:r>
              <a:rPr lang="en-US" sz="4800" b="1" cap="none" spc="0" dirty="0">
                <a:ln w="18000">
                  <a:solidFill>
                    <a:srgbClr val="FF0000"/>
                  </a:solidFill>
                  <a:prstDash val="solid"/>
                  <a:miter lim="800000"/>
                </a:ln>
                <a:solidFill>
                  <a:srgbClr val="FFFF00"/>
                </a:solidFill>
                <a:effectLst>
                  <a:outerShdw blurRad="25500" dist="23000" dir="7020000" algn="tl">
                    <a:srgbClr val="000000">
                      <a:alpha val="50000"/>
                    </a:srgbClr>
                  </a:outerShdw>
                </a:effectLst>
              </a:rPr>
              <a:t> </a:t>
            </a:r>
            <a:r>
              <a:rPr lang="en-US" sz="4000" b="1" cap="none" spc="0" dirty="0">
                <a:ln w="18000">
                  <a:solidFill>
                    <a:srgbClr val="FF0000"/>
                  </a:solidFill>
                  <a:prstDash val="solid"/>
                  <a:miter lim="800000"/>
                </a:ln>
                <a:solidFill>
                  <a:srgbClr val="FFFF00"/>
                </a:solidFill>
                <a:effectLst>
                  <a:outerShdw blurRad="25500" dist="23000" dir="7020000" algn="tl">
                    <a:srgbClr val="000000">
                      <a:alpha val="50000"/>
                    </a:srgbClr>
                  </a:outerShdw>
                </a:effectLst>
              </a:rPr>
              <a:t> CHIẾN SĨ GIAO LIÊN</a:t>
            </a:r>
          </a:p>
        </p:txBody>
      </p:sp>
      <p:pic>
        <p:nvPicPr>
          <p:cNvPr id="2" name="Picture 1">
            <a:extLst>
              <a:ext uri="{FF2B5EF4-FFF2-40B4-BE49-F238E27FC236}">
                <a16:creationId xmlns:a16="http://schemas.microsoft.com/office/drawing/2014/main" id="{E8ED596E-5FC0-7721-5491-C90E0EE5C410}"/>
              </a:ext>
            </a:extLst>
          </p:cNvPr>
          <p:cNvPicPr>
            <a:picLocks noChangeAspect="1"/>
          </p:cNvPicPr>
          <p:nvPr/>
        </p:nvPicPr>
        <p:blipFill>
          <a:blip r:embed="rId3"/>
          <a:stretch>
            <a:fillRect/>
          </a:stretch>
        </p:blipFill>
        <p:spPr>
          <a:xfrm>
            <a:off x="1" y="34414"/>
            <a:ext cx="990600" cy="990600"/>
          </a:xfrm>
          <a:prstGeom prst="rect">
            <a:avLst/>
          </a:prstGeom>
        </p:spPr>
      </p:pic>
    </p:spTree>
    <p:extLst>
      <p:ext uri="{BB962C8B-B14F-4D97-AF65-F5344CB8AC3E}">
        <p14:creationId xmlns:p14="http://schemas.microsoft.com/office/powerpoint/2010/main" val="14130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afterEffect">
                                  <p:stCondLst>
                                    <p:cond delay="0"/>
                                  </p:stCondLst>
                                  <p:childTnLst>
                                    <p:animClr clrSpc="hsl" dir="cw">
                                      <p:cBhvr override="childStyle">
                                        <p:cTn id="6" dur="3000" fill="hold"/>
                                        <p:tgtEl>
                                          <p:spTgt spid="7"/>
                                        </p:tgtEl>
                                        <p:attrNameLst>
                                          <p:attrName>style.color</p:attrName>
                                        </p:attrNameLst>
                                      </p:cBhvr>
                                      <p:by>
                                        <p:hsl h="7200000" s="0" l="0"/>
                                      </p:by>
                                    </p:animClr>
                                    <p:animClr clrSpc="hsl" dir="cw">
                                      <p:cBhvr>
                                        <p:cTn id="7" dur="3000" fill="hold"/>
                                        <p:tgtEl>
                                          <p:spTgt spid="7"/>
                                        </p:tgtEl>
                                        <p:attrNameLst>
                                          <p:attrName>fillcolor</p:attrName>
                                        </p:attrNameLst>
                                      </p:cBhvr>
                                      <p:by>
                                        <p:hsl h="7200000" s="0" l="0"/>
                                      </p:by>
                                    </p:animClr>
                                    <p:animClr clrSpc="hsl" dir="cw">
                                      <p:cBhvr>
                                        <p:cTn id="8" dur="3000" fill="hold"/>
                                        <p:tgtEl>
                                          <p:spTgt spid="7"/>
                                        </p:tgtEl>
                                        <p:attrNameLst>
                                          <p:attrName>stroke.color</p:attrName>
                                        </p:attrNameLst>
                                      </p:cBhvr>
                                      <p:by>
                                        <p:hsl h="7200000" s="0" l="0"/>
                                      </p:by>
                                    </p:animClr>
                                    <p:set>
                                      <p:cBhvr>
                                        <p:cTn id="9" dur="3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C00000"/>
                </a:solidFill>
              </a:rPr>
              <a:t>KIM ĐỒNG</a:t>
            </a:r>
          </a:p>
        </p:txBody>
      </p:sp>
      <p:sp>
        <p:nvSpPr>
          <p:cNvPr id="4" name="TextBox 3"/>
          <p:cNvSpPr txBox="1"/>
          <p:nvPr/>
        </p:nvSpPr>
        <p:spPr>
          <a:xfrm>
            <a:off x="304800" y="1143000"/>
            <a:ext cx="8686800" cy="5293757"/>
          </a:xfrm>
          <a:prstGeom prst="rect">
            <a:avLst/>
          </a:prstGeom>
          <a:noFill/>
        </p:spPr>
        <p:txBody>
          <a:bodyPr wrap="square" rtlCol="0">
            <a:spAutoFit/>
          </a:bodyPr>
          <a:lstStyle/>
          <a:p>
            <a:r>
              <a:rPr lang="en-US" sz="2600" b="1" dirty="0">
                <a:solidFill>
                  <a:srgbClr val="002060"/>
                </a:solidFill>
                <a:latin typeface="Times New Roman" pitchFamily="18" charset="0"/>
                <a:cs typeface="Times New Roman" pitchFamily="18" charset="0"/>
              </a:rPr>
              <a:t>Kim </a:t>
            </a:r>
            <a:r>
              <a:rPr lang="en-US" sz="2600" b="1" dirty="0" err="1">
                <a:solidFill>
                  <a:srgbClr val="002060"/>
                </a:solidFill>
                <a:latin typeface="Times New Roman" pitchFamily="18" charset="0"/>
                <a:cs typeface="Times New Roman" pitchFamily="18" charset="0"/>
              </a:rPr>
              <a:t>Đồng</a:t>
            </a:r>
            <a:r>
              <a:rPr lang="en-US" sz="2600" dirty="0">
                <a:solidFill>
                  <a:srgbClr val="002060"/>
                </a:solidFill>
                <a:latin typeface="Times New Roman" pitchFamily="18" charset="0"/>
                <a:cs typeface="Times New Roman" pitchFamily="18" charset="0"/>
              </a:rPr>
              <a:t> (1929 – 15 </a:t>
            </a:r>
            <a:r>
              <a:rPr lang="en-US" sz="2600" dirty="0" err="1">
                <a:solidFill>
                  <a:srgbClr val="002060"/>
                </a:solidFill>
                <a:latin typeface="Times New Roman" pitchFamily="18" charset="0"/>
                <a:cs typeface="Times New Roman" pitchFamily="18" charset="0"/>
              </a:rPr>
              <a:t>tháng</a:t>
            </a:r>
            <a:r>
              <a:rPr lang="en-US" sz="2600" dirty="0">
                <a:solidFill>
                  <a:srgbClr val="002060"/>
                </a:solidFill>
                <a:latin typeface="Times New Roman" pitchFamily="18" charset="0"/>
                <a:cs typeface="Times New Roman" pitchFamily="18" charset="0"/>
              </a:rPr>
              <a:t> 2 </a:t>
            </a:r>
            <a:r>
              <a:rPr lang="en-US" sz="2600" dirty="0" err="1">
                <a:solidFill>
                  <a:srgbClr val="002060"/>
                </a:solidFill>
                <a:latin typeface="Times New Roman" pitchFamily="18" charset="0"/>
                <a:cs typeface="Times New Roman" pitchFamily="18" charset="0"/>
              </a:rPr>
              <a:t>năm</a:t>
            </a:r>
            <a:r>
              <a:rPr lang="en-US" sz="2600" dirty="0">
                <a:solidFill>
                  <a:srgbClr val="002060"/>
                </a:solidFill>
                <a:latin typeface="Times New Roman" pitchFamily="18" charset="0"/>
                <a:cs typeface="Times New Roman" pitchFamily="18" charset="0"/>
              </a:rPr>
              <a:t> 1943) </a:t>
            </a:r>
            <a:r>
              <a:rPr lang="en-US" sz="2600" dirty="0" err="1">
                <a:solidFill>
                  <a:srgbClr val="002060"/>
                </a:solidFill>
                <a:latin typeface="Times New Roman" pitchFamily="18" charset="0"/>
                <a:cs typeface="Times New Roman" pitchFamily="18" charset="0"/>
              </a:rPr>
              <a:t>là</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bí</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danh</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của</a:t>
            </a:r>
            <a:r>
              <a:rPr lang="en-US" sz="2600"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Nông</a:t>
            </a:r>
            <a:r>
              <a:rPr lang="en-US" sz="2600" b="1" dirty="0">
                <a:solidFill>
                  <a:srgbClr val="002060"/>
                </a:solidFill>
                <a:latin typeface="Times New Roman" pitchFamily="18" charset="0"/>
                <a:cs typeface="Times New Roman" pitchFamily="18" charset="0"/>
              </a:rPr>
              <a:t> Văn </a:t>
            </a:r>
            <a:r>
              <a:rPr lang="en-US" sz="2600" b="1" dirty="0" err="1">
                <a:solidFill>
                  <a:srgbClr val="002060"/>
                </a:solidFill>
                <a:latin typeface="Times New Roman" pitchFamily="18" charset="0"/>
                <a:cs typeface="Times New Roman" pitchFamily="18" charset="0"/>
              </a:rPr>
              <a:t>Dèn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một</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thiếu</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niên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người</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dân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tộc</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Nùng</a:t>
            </a:r>
            <a:r>
              <a:rPr lang="en-US" sz="2600" dirty="0">
                <a:solidFill>
                  <a:srgbClr val="002060"/>
                </a:solidFill>
                <a:latin typeface="Times New Roman" pitchFamily="18" charset="0"/>
                <a:cs typeface="Times New Roman" pitchFamily="18" charset="0"/>
              </a:rPr>
              <a:t>, ở </a:t>
            </a:r>
            <a:r>
              <a:rPr lang="en-US" sz="2600" dirty="0" err="1">
                <a:solidFill>
                  <a:srgbClr val="002060"/>
                </a:solidFill>
                <a:latin typeface="Times New Roman" pitchFamily="18" charset="0"/>
                <a:cs typeface="Times New Roman" pitchFamily="18" charset="0"/>
              </a:rPr>
              <a:t>thôn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Nà</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Mạ</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xã</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Trường</a:t>
            </a:r>
            <a:r>
              <a:rPr lang="en-US" sz="2600" dirty="0">
                <a:solidFill>
                  <a:srgbClr val="002060"/>
                </a:solidFill>
                <a:latin typeface="Times New Roman" pitchFamily="18" charset="0"/>
                <a:cs typeface="Times New Roman" pitchFamily="18" charset="0"/>
              </a:rPr>
              <a:t> Hà, </a:t>
            </a:r>
            <a:r>
              <a:rPr lang="en-US" sz="2600" dirty="0" err="1">
                <a:solidFill>
                  <a:srgbClr val="002060"/>
                </a:solidFill>
                <a:latin typeface="Times New Roman" pitchFamily="18" charset="0"/>
                <a:cs typeface="Times New Roman" pitchFamily="18" charset="0"/>
              </a:rPr>
              <a:t>huyện</a:t>
            </a:r>
            <a:r>
              <a:rPr lang="en-US" sz="2600" dirty="0">
                <a:solidFill>
                  <a:srgbClr val="002060"/>
                </a:solidFill>
                <a:latin typeface="Times New Roman" pitchFamily="18" charset="0"/>
                <a:cs typeface="Times New Roman" pitchFamily="18" charset="0"/>
              </a:rPr>
              <a:t> Hà </a:t>
            </a:r>
            <a:r>
              <a:rPr lang="en-US" sz="2600" dirty="0" err="1">
                <a:solidFill>
                  <a:srgbClr val="002060"/>
                </a:solidFill>
                <a:latin typeface="Times New Roman" pitchFamily="18" charset="0"/>
                <a:cs typeface="Times New Roman" pitchFamily="18" charset="0"/>
              </a:rPr>
              <a:t>Quảng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tỉnh</a:t>
            </a:r>
            <a:r>
              <a:rPr lang="en-US" sz="2600" dirty="0">
                <a:solidFill>
                  <a:srgbClr val="002060"/>
                </a:solidFill>
                <a:latin typeface="Times New Roman" pitchFamily="18" charset="0"/>
                <a:cs typeface="Times New Roman" pitchFamily="18" charset="0"/>
              </a:rPr>
              <a:t> Cao </a:t>
            </a:r>
            <a:r>
              <a:rPr lang="en-US" sz="2600" dirty="0" err="1">
                <a:solidFill>
                  <a:srgbClr val="002060"/>
                </a:solidFill>
                <a:latin typeface="Times New Roman" pitchFamily="18" charset="0"/>
                <a:cs typeface="Times New Roman" pitchFamily="18" charset="0"/>
              </a:rPr>
              <a:t>Bằng</a:t>
            </a:r>
            <a:r>
              <a:rPr lang="en-US" sz="2600" dirty="0">
                <a:solidFill>
                  <a:srgbClr val="002060"/>
                </a:solidFill>
                <a:latin typeface="Times New Roman" pitchFamily="18" charset="0"/>
                <a:cs typeface="Times New Roman" pitchFamily="18" charset="0"/>
              </a:rPr>
              <a:t>. Anh </a:t>
            </a:r>
            <a:r>
              <a:rPr lang="en-US" sz="2600" dirty="0" err="1">
                <a:solidFill>
                  <a:srgbClr val="002060"/>
                </a:solidFill>
                <a:latin typeface="Times New Roman" pitchFamily="18" charset="0"/>
                <a:cs typeface="Times New Roman" pitchFamily="18" charset="0"/>
              </a:rPr>
              <a:t>là</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người</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đội</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trưởng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đầu</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tiên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của</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tổ</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chức</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Đội</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Thiếu</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niên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Tiền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phong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Hồ</a:t>
            </a:r>
            <a:r>
              <a:rPr lang="en-US" sz="2600" dirty="0">
                <a:solidFill>
                  <a:srgbClr val="002060"/>
                </a:solidFill>
                <a:latin typeface="Times New Roman" pitchFamily="18" charset="0"/>
                <a:cs typeface="Times New Roman" pitchFamily="18" charset="0"/>
              </a:rPr>
              <a:t> Chí Minh.</a:t>
            </a:r>
          </a:p>
          <a:p>
            <a:r>
              <a:rPr lang="en-US" sz="2600" b="1" dirty="0">
                <a:solidFill>
                  <a:srgbClr val="002060"/>
                </a:solidFill>
                <a:latin typeface="Times New Roman" pitchFamily="18" charset="0"/>
                <a:cs typeface="Times New Roman" pitchFamily="18" charset="0"/>
              </a:rPr>
              <a:t>Kim </a:t>
            </a:r>
            <a:r>
              <a:rPr lang="en-US" sz="2600" b="1" dirty="0" err="1">
                <a:solidFill>
                  <a:srgbClr val="002060"/>
                </a:solidFill>
                <a:latin typeface="Times New Roman" pitchFamily="18" charset="0"/>
                <a:cs typeface="Times New Roman" pitchFamily="18" charset="0"/>
              </a:rPr>
              <a:t>Đồng</a:t>
            </a:r>
            <a:r>
              <a:rPr lang="en-US" sz="2600" b="1"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đã</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cùng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đồng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đội</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làm</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nhiệm</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vụ</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giao</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liên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đưa</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đón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Việt</a:t>
            </a:r>
            <a:r>
              <a:rPr lang="en-US" sz="2600" dirty="0">
                <a:solidFill>
                  <a:srgbClr val="002060"/>
                </a:solidFill>
                <a:latin typeface="Times New Roman" pitchFamily="18" charset="0"/>
                <a:cs typeface="Times New Roman" pitchFamily="18" charset="0"/>
              </a:rPr>
              <a:t> Minh </a:t>
            </a:r>
            <a:r>
              <a:rPr lang="en-US" sz="2600" dirty="0" err="1">
                <a:solidFill>
                  <a:srgbClr val="002060"/>
                </a:solidFill>
                <a:latin typeface="Times New Roman" pitchFamily="18" charset="0"/>
                <a:cs typeface="Times New Roman" pitchFamily="18" charset="0"/>
              </a:rPr>
              <a:t>và</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chuyển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thư</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từ</a:t>
            </a:r>
            <a:r>
              <a:rPr lang="en-US" sz="2600" dirty="0">
                <a:solidFill>
                  <a:srgbClr val="002060"/>
                </a:solidFill>
                <a:latin typeface="Times New Roman" pitchFamily="18" charset="0"/>
                <a:cs typeface="Times New Roman" pitchFamily="18" charset="0"/>
              </a:rPr>
              <a:t>. Trong </a:t>
            </a:r>
            <a:r>
              <a:rPr lang="en-US" sz="2600" dirty="0" err="1">
                <a:solidFill>
                  <a:srgbClr val="002060"/>
                </a:solidFill>
                <a:latin typeface="Times New Roman" pitchFamily="18" charset="0"/>
                <a:cs typeface="Times New Roman" pitchFamily="18" charset="0"/>
              </a:rPr>
              <a:t>một</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lần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đi</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liên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lạc</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khi</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cán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bộ</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đang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có</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cuộc</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họp</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anh</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phát</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hiện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có</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quân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Pháp</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đang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tới</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nơi</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cư</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trú</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của</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cán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bộ</a:t>
            </a:r>
            <a:r>
              <a:rPr lang="en-US" sz="2600" dirty="0">
                <a:solidFill>
                  <a:srgbClr val="002060"/>
                </a:solidFill>
                <a:latin typeface="Times New Roman" pitchFamily="18" charset="0"/>
                <a:cs typeface="Times New Roman" pitchFamily="18" charset="0"/>
              </a:rPr>
              <a:t>, Kim </a:t>
            </a:r>
            <a:r>
              <a:rPr lang="en-US" sz="2600" dirty="0" err="1">
                <a:solidFill>
                  <a:srgbClr val="002060"/>
                </a:solidFill>
                <a:latin typeface="Times New Roman" pitchFamily="18" charset="0"/>
                <a:cs typeface="Times New Roman" pitchFamily="18" charset="0"/>
              </a:rPr>
              <a:t>Đồng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đã</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đánh</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lạc</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hướng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họ</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để</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các</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bạn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của</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mình</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đưa</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bộ</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đội</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về</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căn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cứ</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được</a:t>
            </a:r>
            <a:r>
              <a:rPr lang="en-US" sz="2600" dirty="0">
                <a:solidFill>
                  <a:srgbClr val="002060"/>
                </a:solidFill>
                <a:latin typeface="Times New Roman" pitchFamily="18" charset="0"/>
                <a:cs typeface="Times New Roman" pitchFamily="18" charset="0"/>
              </a:rPr>
              <a:t> an </a:t>
            </a:r>
            <a:r>
              <a:rPr lang="en-US" sz="2600" dirty="0" err="1">
                <a:solidFill>
                  <a:srgbClr val="002060"/>
                </a:solidFill>
                <a:latin typeface="Times New Roman" pitchFamily="18" charset="0"/>
                <a:cs typeface="Times New Roman" pitchFamily="18" charset="0"/>
              </a:rPr>
              <a:t>toàn</a:t>
            </a:r>
            <a:r>
              <a:rPr lang="en-US" sz="2600" dirty="0">
                <a:solidFill>
                  <a:srgbClr val="002060"/>
                </a:solidFill>
                <a:latin typeface="Times New Roman" pitchFamily="18" charset="0"/>
                <a:cs typeface="Times New Roman" pitchFamily="18" charset="0"/>
              </a:rPr>
              <a:t>. Kim </a:t>
            </a:r>
            <a:r>
              <a:rPr lang="en-US" sz="2600" dirty="0" err="1">
                <a:solidFill>
                  <a:srgbClr val="002060"/>
                </a:solidFill>
                <a:latin typeface="Times New Roman" pitchFamily="18" charset="0"/>
                <a:cs typeface="Times New Roman" pitchFamily="18" charset="0"/>
              </a:rPr>
              <a:t>Đồng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chạy</a:t>
            </a:r>
            <a:r>
              <a:rPr lang="en-US" sz="2600" dirty="0">
                <a:solidFill>
                  <a:srgbClr val="002060"/>
                </a:solidFill>
                <a:latin typeface="Times New Roman" pitchFamily="18" charset="0"/>
                <a:cs typeface="Times New Roman" pitchFamily="18" charset="0"/>
              </a:rPr>
              <a:t> qua </a:t>
            </a:r>
            <a:r>
              <a:rPr lang="en-US" sz="2600" dirty="0" err="1">
                <a:solidFill>
                  <a:srgbClr val="002060"/>
                </a:solidFill>
                <a:latin typeface="Times New Roman" pitchFamily="18" charset="0"/>
                <a:cs typeface="Times New Roman" pitchFamily="18" charset="0"/>
              </a:rPr>
              <a:t>suối</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quân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Pháp</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theo</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không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kịp</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liền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nổ</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súng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vào</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anh</a:t>
            </a:r>
            <a:r>
              <a:rPr lang="en-US" sz="2600" dirty="0">
                <a:solidFill>
                  <a:srgbClr val="002060"/>
                </a:solidFill>
                <a:latin typeface="Times New Roman" pitchFamily="18" charset="0"/>
                <a:cs typeface="Times New Roman" pitchFamily="18" charset="0"/>
              </a:rPr>
              <a:t>. Kim </a:t>
            </a:r>
            <a:r>
              <a:rPr lang="en-US" sz="2600" dirty="0" err="1">
                <a:solidFill>
                  <a:srgbClr val="002060"/>
                </a:solidFill>
                <a:latin typeface="Times New Roman" pitchFamily="18" charset="0"/>
                <a:cs typeface="Times New Roman" pitchFamily="18" charset="0"/>
              </a:rPr>
              <a:t>Đồng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ngã</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xuống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ngay</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bên</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bờ</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suối</a:t>
            </a:r>
            <a:r>
              <a:rPr lang="en-US" sz="2600" dirty="0">
                <a:solidFill>
                  <a:srgbClr val="002060"/>
                </a:solidFill>
                <a:latin typeface="Times New Roman" pitchFamily="18" charset="0"/>
                <a:cs typeface="Times New Roman" pitchFamily="18" charset="0"/>
              </a:rPr>
              <a:t> Lê Nin (Cao </a:t>
            </a:r>
            <a:r>
              <a:rPr lang="en-US" sz="2600" dirty="0" err="1">
                <a:solidFill>
                  <a:srgbClr val="002060"/>
                </a:solidFill>
                <a:latin typeface="Times New Roman" pitchFamily="18" charset="0"/>
                <a:cs typeface="Times New Roman" pitchFamily="18" charset="0"/>
              </a:rPr>
              <a:t>Bằng</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ngày</a:t>
            </a:r>
            <a:r>
              <a:rPr lang="en-US" sz="2600" dirty="0">
                <a:solidFill>
                  <a:srgbClr val="002060"/>
                </a:solidFill>
                <a:latin typeface="Times New Roman" pitchFamily="18" charset="0"/>
                <a:cs typeface="Times New Roman" pitchFamily="18" charset="0"/>
              </a:rPr>
              <a:t> 15 </a:t>
            </a:r>
            <a:r>
              <a:rPr lang="en-US" sz="2600" dirty="0" err="1">
                <a:solidFill>
                  <a:srgbClr val="002060"/>
                </a:solidFill>
                <a:latin typeface="Times New Roman" pitchFamily="18" charset="0"/>
                <a:cs typeface="Times New Roman" pitchFamily="18" charset="0"/>
              </a:rPr>
              <a:t>tháng</a:t>
            </a:r>
            <a:r>
              <a:rPr lang="en-US" sz="2600" dirty="0">
                <a:solidFill>
                  <a:srgbClr val="002060"/>
                </a:solidFill>
                <a:latin typeface="Times New Roman" pitchFamily="18" charset="0"/>
                <a:cs typeface="Times New Roman" pitchFamily="18" charset="0"/>
              </a:rPr>
              <a:t> 2 </a:t>
            </a:r>
            <a:r>
              <a:rPr lang="en-US" sz="2600" dirty="0" err="1">
                <a:solidFill>
                  <a:srgbClr val="002060"/>
                </a:solidFill>
                <a:latin typeface="Times New Roman" pitchFamily="18" charset="0"/>
                <a:cs typeface="Times New Roman" pitchFamily="18" charset="0"/>
              </a:rPr>
              <a:t>năm</a:t>
            </a:r>
            <a:r>
              <a:rPr lang="en-US" sz="2600" dirty="0">
                <a:solidFill>
                  <a:srgbClr val="002060"/>
                </a:solidFill>
                <a:latin typeface="Times New Roman" pitchFamily="18" charset="0"/>
                <a:cs typeface="Times New Roman" pitchFamily="18" charset="0"/>
              </a:rPr>
              <a:t> 1943, </a:t>
            </a:r>
            <a:r>
              <a:rPr lang="en-US" sz="2600" dirty="0" err="1">
                <a:solidFill>
                  <a:srgbClr val="002060"/>
                </a:solidFill>
                <a:latin typeface="Times New Roman" pitchFamily="18" charset="0"/>
                <a:cs typeface="Times New Roman" pitchFamily="18" charset="0"/>
              </a:rPr>
              <a:t>khi</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vừa</a:t>
            </a:r>
            <a:r>
              <a:rPr lang="en-US" sz="2600" dirty="0">
                <a:solidFill>
                  <a:srgbClr val="002060"/>
                </a:solidFill>
                <a:latin typeface="Times New Roman" pitchFamily="18" charset="0"/>
                <a:cs typeface="Times New Roman" pitchFamily="18" charset="0"/>
              </a:rPr>
              <a:t> </a:t>
            </a:r>
            <a:r>
              <a:rPr lang="en-US" sz="2600" dirty="0" err="1">
                <a:solidFill>
                  <a:srgbClr val="002060"/>
                </a:solidFill>
                <a:latin typeface="Times New Roman" pitchFamily="18" charset="0"/>
                <a:cs typeface="Times New Roman" pitchFamily="18" charset="0"/>
              </a:rPr>
              <a:t>tròn</a:t>
            </a:r>
            <a:r>
              <a:rPr lang="en-US" sz="2600" dirty="0">
                <a:solidFill>
                  <a:srgbClr val="002060"/>
                </a:solidFill>
                <a:latin typeface="Times New Roman" pitchFamily="18" charset="0"/>
                <a:cs typeface="Times New Roman" pitchFamily="18" charset="0"/>
              </a:rPr>
              <a:t> 14 </a:t>
            </a:r>
            <a:r>
              <a:rPr lang="en-US" sz="2600" dirty="0" err="1">
                <a:solidFill>
                  <a:srgbClr val="002060"/>
                </a:solidFill>
                <a:latin typeface="Times New Roman" pitchFamily="18" charset="0"/>
                <a:cs typeface="Times New Roman" pitchFamily="18" charset="0"/>
              </a:rPr>
              <a:t>tuổi</a:t>
            </a:r>
            <a:r>
              <a:rPr lang="en-US" sz="2600" dirty="0">
                <a:solidFill>
                  <a:srgbClr val="002060"/>
                </a:solidFill>
                <a:latin typeface="Times New Roman" pitchFamily="18" charset="0"/>
                <a:cs typeface="Times New Roman" pitchFamily="18" charset="0"/>
              </a:rPr>
              <a:t>.</a:t>
            </a:r>
          </a:p>
        </p:txBody>
      </p:sp>
      <p:pic>
        <p:nvPicPr>
          <p:cNvPr id="3" name="Picture 2">
            <a:extLst>
              <a:ext uri="{FF2B5EF4-FFF2-40B4-BE49-F238E27FC236}">
                <a16:creationId xmlns:a16="http://schemas.microsoft.com/office/drawing/2014/main" id="{E0E2DEDD-E095-3C8B-0915-5A4F1997C34E}"/>
              </a:ext>
            </a:extLst>
          </p:cNvPr>
          <p:cNvPicPr>
            <a:picLocks noChangeAspect="1"/>
          </p:cNvPicPr>
          <p:nvPr/>
        </p:nvPicPr>
        <p:blipFill>
          <a:blip r:embed="rId2"/>
          <a:stretch>
            <a:fillRect/>
          </a:stretch>
        </p:blipFill>
        <p:spPr>
          <a:xfrm>
            <a:off x="34413" y="76200"/>
            <a:ext cx="929688" cy="929688"/>
          </a:xfrm>
          <a:prstGeom prst="rect">
            <a:avLst/>
          </a:prstGeom>
        </p:spPr>
      </p:pic>
    </p:spTree>
    <p:extLst>
      <p:ext uri="{BB962C8B-B14F-4D97-AF65-F5344CB8AC3E}">
        <p14:creationId xmlns:p14="http://schemas.microsoft.com/office/powerpoint/2010/main" val="31483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CÁCH CHƠI</a:t>
            </a:r>
          </a:p>
        </p:txBody>
      </p:sp>
      <p:sp>
        <p:nvSpPr>
          <p:cNvPr id="3" name="Content Placeholder 2"/>
          <p:cNvSpPr>
            <a:spLocks noGrp="1"/>
          </p:cNvSpPr>
          <p:nvPr>
            <p:ph sz="quarter" idx="1"/>
          </p:nvPr>
        </p:nvSpPr>
        <p:spPr>
          <a:xfrm>
            <a:off x="685800" y="1447800"/>
            <a:ext cx="7927848" cy="4572000"/>
          </a:xfrm>
        </p:spPr>
        <p:txBody>
          <a:bodyPr/>
          <a:lstStyle/>
          <a:p>
            <a:pPr algn="just"/>
            <a:r>
              <a:rPr lang="en-US" dirty="0" err="1">
                <a:solidFill>
                  <a:srgbClr val="002060"/>
                </a:solidFill>
                <a:latin typeface="+mj-lt"/>
              </a:rPr>
              <a:t>Em</a:t>
            </a:r>
            <a:r>
              <a:rPr lang="en-US" dirty="0">
                <a:solidFill>
                  <a:srgbClr val="002060"/>
                </a:solidFill>
                <a:latin typeface="+mj-lt"/>
              </a:rPr>
              <a:t> </a:t>
            </a:r>
            <a:r>
              <a:rPr lang="en-US" dirty="0" err="1">
                <a:solidFill>
                  <a:srgbClr val="002060"/>
                </a:solidFill>
                <a:latin typeface="+mj-lt"/>
              </a:rPr>
              <a:t>hãy</a:t>
            </a:r>
            <a:r>
              <a:rPr lang="en-US" dirty="0">
                <a:solidFill>
                  <a:srgbClr val="002060"/>
                </a:solidFill>
                <a:latin typeface="+mj-lt"/>
              </a:rPr>
              <a:t> </a:t>
            </a:r>
            <a:r>
              <a:rPr lang="en-US" dirty="0" err="1">
                <a:solidFill>
                  <a:srgbClr val="002060"/>
                </a:solidFill>
                <a:latin typeface="+mj-lt"/>
              </a:rPr>
              <a:t>giúp</a:t>
            </a:r>
            <a:r>
              <a:rPr lang="en-US" dirty="0">
                <a:solidFill>
                  <a:srgbClr val="002060"/>
                </a:solidFill>
                <a:latin typeface="+mj-lt"/>
              </a:rPr>
              <a:t> </a:t>
            </a:r>
            <a:r>
              <a:rPr lang="en-US" dirty="0" err="1">
                <a:solidFill>
                  <a:srgbClr val="002060"/>
                </a:solidFill>
                <a:latin typeface="+mj-lt"/>
              </a:rPr>
              <a:t>anh</a:t>
            </a:r>
            <a:r>
              <a:rPr lang="en-US" dirty="0">
                <a:solidFill>
                  <a:srgbClr val="002060"/>
                </a:solidFill>
                <a:latin typeface="+mj-lt"/>
              </a:rPr>
              <a:t> Kim Đồng </a:t>
            </a:r>
            <a:r>
              <a:rPr lang="en-US" dirty="0" err="1">
                <a:solidFill>
                  <a:srgbClr val="002060"/>
                </a:solidFill>
                <a:latin typeface="+mj-lt"/>
              </a:rPr>
              <a:t>vận</a:t>
            </a:r>
            <a:r>
              <a:rPr lang="en-US" dirty="0">
                <a:solidFill>
                  <a:srgbClr val="002060"/>
                </a:solidFill>
                <a:latin typeface="+mj-lt"/>
              </a:rPr>
              <a:t> </a:t>
            </a:r>
            <a:r>
              <a:rPr lang="en-US" dirty="0" err="1">
                <a:solidFill>
                  <a:srgbClr val="002060"/>
                </a:solidFill>
                <a:latin typeface="+mj-lt"/>
              </a:rPr>
              <a:t>chuyển</a:t>
            </a:r>
            <a:r>
              <a:rPr lang="en-US" dirty="0">
                <a:solidFill>
                  <a:srgbClr val="002060"/>
                </a:solidFill>
                <a:latin typeface="+mj-lt"/>
              </a:rPr>
              <a:t> </a:t>
            </a:r>
            <a:r>
              <a:rPr lang="en-US" dirty="0" err="1">
                <a:solidFill>
                  <a:srgbClr val="002060"/>
                </a:solidFill>
                <a:latin typeface="+mj-lt"/>
              </a:rPr>
              <a:t>những</a:t>
            </a:r>
            <a:r>
              <a:rPr lang="en-US" dirty="0">
                <a:solidFill>
                  <a:srgbClr val="002060"/>
                </a:solidFill>
                <a:latin typeface="+mj-lt"/>
              </a:rPr>
              <a:t> </a:t>
            </a:r>
            <a:r>
              <a:rPr lang="en-US" dirty="0" err="1">
                <a:solidFill>
                  <a:srgbClr val="002060"/>
                </a:solidFill>
                <a:latin typeface="+mj-lt"/>
              </a:rPr>
              <a:t>bức</a:t>
            </a:r>
            <a:r>
              <a:rPr lang="en-US" dirty="0">
                <a:solidFill>
                  <a:srgbClr val="002060"/>
                </a:solidFill>
                <a:latin typeface="+mj-lt"/>
              </a:rPr>
              <a:t> </a:t>
            </a:r>
            <a:r>
              <a:rPr lang="en-US" dirty="0" err="1">
                <a:solidFill>
                  <a:srgbClr val="002060"/>
                </a:solidFill>
                <a:latin typeface="+mj-lt"/>
              </a:rPr>
              <a:t>thư</a:t>
            </a:r>
            <a:r>
              <a:rPr lang="en-US" dirty="0">
                <a:solidFill>
                  <a:srgbClr val="002060"/>
                </a:solidFill>
                <a:latin typeface="+mj-lt"/>
              </a:rPr>
              <a:t> của </a:t>
            </a:r>
            <a:r>
              <a:rPr lang="en-US" dirty="0" err="1">
                <a:solidFill>
                  <a:srgbClr val="002060"/>
                </a:solidFill>
                <a:latin typeface="+mj-lt"/>
              </a:rPr>
              <a:t>Việt</a:t>
            </a:r>
            <a:r>
              <a:rPr lang="en-US" dirty="0">
                <a:solidFill>
                  <a:srgbClr val="002060"/>
                </a:solidFill>
                <a:latin typeface="+mj-lt"/>
              </a:rPr>
              <a:t> Minh </a:t>
            </a:r>
            <a:r>
              <a:rPr lang="en-US" dirty="0" err="1">
                <a:solidFill>
                  <a:srgbClr val="002060"/>
                </a:solidFill>
                <a:latin typeface="+mj-lt"/>
              </a:rPr>
              <a:t>tới</a:t>
            </a:r>
            <a:r>
              <a:rPr lang="en-US" dirty="0">
                <a:solidFill>
                  <a:srgbClr val="002060"/>
                </a:solidFill>
                <a:latin typeface="+mj-lt"/>
              </a:rPr>
              <a:t> </a:t>
            </a:r>
            <a:r>
              <a:rPr lang="en-US" dirty="0" err="1">
                <a:solidFill>
                  <a:srgbClr val="002060"/>
                </a:solidFill>
                <a:latin typeface="+mj-lt"/>
              </a:rPr>
              <a:t>địa</a:t>
            </a:r>
            <a:r>
              <a:rPr lang="en-US" dirty="0">
                <a:solidFill>
                  <a:srgbClr val="002060"/>
                </a:solidFill>
                <a:latin typeface="+mj-lt"/>
              </a:rPr>
              <a:t> </a:t>
            </a:r>
            <a:r>
              <a:rPr lang="en-US" dirty="0" err="1">
                <a:solidFill>
                  <a:srgbClr val="002060"/>
                </a:solidFill>
                <a:latin typeface="+mj-lt"/>
              </a:rPr>
              <a:t>điểm</a:t>
            </a:r>
            <a:r>
              <a:rPr lang="en-US" dirty="0">
                <a:solidFill>
                  <a:srgbClr val="002060"/>
                </a:solidFill>
                <a:latin typeface="+mj-lt"/>
              </a:rPr>
              <a:t> an </a:t>
            </a:r>
            <a:r>
              <a:rPr lang="en-US" dirty="0" err="1">
                <a:solidFill>
                  <a:srgbClr val="002060"/>
                </a:solidFill>
                <a:latin typeface="+mj-lt"/>
              </a:rPr>
              <a:t>toàn</a:t>
            </a:r>
            <a:r>
              <a:rPr lang="en-US" dirty="0">
                <a:solidFill>
                  <a:srgbClr val="002060"/>
                </a:solidFill>
                <a:latin typeface="+mj-lt"/>
              </a:rPr>
              <a:t> </a:t>
            </a:r>
            <a:r>
              <a:rPr lang="en-US" dirty="0" err="1">
                <a:solidFill>
                  <a:srgbClr val="002060"/>
                </a:solidFill>
                <a:latin typeface="+mj-lt"/>
              </a:rPr>
              <a:t>bằng</a:t>
            </a:r>
            <a:r>
              <a:rPr lang="en-US" dirty="0">
                <a:solidFill>
                  <a:srgbClr val="002060"/>
                </a:solidFill>
                <a:latin typeface="+mj-lt"/>
              </a:rPr>
              <a:t> </a:t>
            </a:r>
            <a:r>
              <a:rPr lang="en-US" dirty="0" err="1">
                <a:solidFill>
                  <a:srgbClr val="002060"/>
                </a:solidFill>
                <a:latin typeface="+mj-lt"/>
              </a:rPr>
              <a:t>cách</a:t>
            </a:r>
            <a:r>
              <a:rPr lang="en-US" dirty="0">
                <a:solidFill>
                  <a:srgbClr val="002060"/>
                </a:solidFill>
                <a:latin typeface="+mj-lt"/>
              </a:rPr>
              <a:t> </a:t>
            </a:r>
            <a:r>
              <a:rPr lang="en-US" dirty="0" err="1">
                <a:solidFill>
                  <a:srgbClr val="002060"/>
                </a:solidFill>
                <a:latin typeface="+mj-lt"/>
              </a:rPr>
              <a:t>lựa</a:t>
            </a:r>
            <a:r>
              <a:rPr lang="en-US" dirty="0">
                <a:solidFill>
                  <a:srgbClr val="002060"/>
                </a:solidFill>
                <a:latin typeface="+mj-lt"/>
              </a:rPr>
              <a:t> </a:t>
            </a:r>
            <a:r>
              <a:rPr lang="en-US" dirty="0" err="1">
                <a:solidFill>
                  <a:srgbClr val="002060"/>
                </a:solidFill>
                <a:latin typeface="+mj-lt"/>
              </a:rPr>
              <a:t>chọn</a:t>
            </a:r>
            <a:r>
              <a:rPr lang="en-US" dirty="0">
                <a:solidFill>
                  <a:srgbClr val="002060"/>
                </a:solidFill>
                <a:latin typeface="+mj-lt"/>
              </a:rPr>
              <a:t> </a:t>
            </a:r>
            <a:r>
              <a:rPr lang="en-US" dirty="0" err="1">
                <a:solidFill>
                  <a:srgbClr val="002060"/>
                </a:solidFill>
                <a:latin typeface="+mj-lt"/>
              </a:rPr>
              <a:t>những</a:t>
            </a:r>
            <a:r>
              <a:rPr lang="en-US" dirty="0">
                <a:solidFill>
                  <a:srgbClr val="002060"/>
                </a:solidFill>
                <a:latin typeface="+mj-lt"/>
              </a:rPr>
              <a:t> </a:t>
            </a:r>
            <a:r>
              <a:rPr lang="en-US" dirty="0" err="1">
                <a:solidFill>
                  <a:srgbClr val="002060"/>
                </a:solidFill>
                <a:latin typeface="+mj-lt"/>
              </a:rPr>
              <a:t>bức</a:t>
            </a:r>
            <a:r>
              <a:rPr lang="en-US" dirty="0">
                <a:solidFill>
                  <a:srgbClr val="002060"/>
                </a:solidFill>
                <a:latin typeface="+mj-lt"/>
              </a:rPr>
              <a:t> </a:t>
            </a:r>
            <a:r>
              <a:rPr lang="en-US" dirty="0" err="1">
                <a:solidFill>
                  <a:srgbClr val="002060"/>
                </a:solidFill>
                <a:latin typeface="+mj-lt"/>
              </a:rPr>
              <a:t>thư</a:t>
            </a:r>
            <a:r>
              <a:rPr lang="en-US" dirty="0">
                <a:solidFill>
                  <a:srgbClr val="002060"/>
                </a:solidFill>
                <a:latin typeface="+mj-lt"/>
              </a:rPr>
              <a:t> </a:t>
            </a:r>
            <a:r>
              <a:rPr lang="en-US" dirty="0" err="1">
                <a:solidFill>
                  <a:srgbClr val="002060"/>
                </a:solidFill>
                <a:latin typeface="+mj-lt"/>
              </a:rPr>
              <a:t>và</a:t>
            </a:r>
            <a:r>
              <a:rPr lang="en-US" dirty="0">
                <a:solidFill>
                  <a:srgbClr val="002060"/>
                </a:solidFill>
                <a:latin typeface="+mj-lt"/>
              </a:rPr>
              <a:t> </a:t>
            </a:r>
            <a:r>
              <a:rPr lang="en-US" dirty="0" err="1">
                <a:solidFill>
                  <a:srgbClr val="002060"/>
                </a:solidFill>
                <a:latin typeface="+mj-lt"/>
              </a:rPr>
              <a:t>trả</a:t>
            </a:r>
            <a:r>
              <a:rPr lang="en-US" dirty="0">
                <a:solidFill>
                  <a:srgbClr val="002060"/>
                </a:solidFill>
                <a:latin typeface="+mj-lt"/>
              </a:rPr>
              <a:t> </a:t>
            </a:r>
            <a:r>
              <a:rPr lang="en-US" dirty="0" err="1">
                <a:solidFill>
                  <a:srgbClr val="002060"/>
                </a:solidFill>
                <a:latin typeface="+mj-lt"/>
              </a:rPr>
              <a:t>lời</a:t>
            </a:r>
            <a:r>
              <a:rPr lang="en-US" dirty="0">
                <a:solidFill>
                  <a:srgbClr val="002060"/>
                </a:solidFill>
                <a:latin typeface="+mj-lt"/>
              </a:rPr>
              <a:t> </a:t>
            </a:r>
            <a:r>
              <a:rPr lang="en-US" dirty="0" err="1">
                <a:solidFill>
                  <a:srgbClr val="002060"/>
                </a:solidFill>
                <a:latin typeface="+mj-lt"/>
              </a:rPr>
              <a:t>đúng</a:t>
            </a:r>
            <a:r>
              <a:rPr lang="en-US" dirty="0">
                <a:solidFill>
                  <a:srgbClr val="002060"/>
                </a:solidFill>
                <a:latin typeface="+mj-lt"/>
              </a:rPr>
              <a:t> các </a:t>
            </a:r>
            <a:r>
              <a:rPr lang="en-US" dirty="0" err="1">
                <a:solidFill>
                  <a:srgbClr val="002060"/>
                </a:solidFill>
                <a:latin typeface="+mj-lt"/>
              </a:rPr>
              <a:t>câu</a:t>
            </a:r>
            <a:r>
              <a:rPr lang="en-US" dirty="0">
                <a:solidFill>
                  <a:srgbClr val="002060"/>
                </a:solidFill>
                <a:latin typeface="+mj-lt"/>
              </a:rPr>
              <a:t> </a:t>
            </a:r>
            <a:r>
              <a:rPr lang="en-US" dirty="0" err="1">
                <a:solidFill>
                  <a:srgbClr val="002060"/>
                </a:solidFill>
                <a:latin typeface="+mj-lt"/>
              </a:rPr>
              <a:t>hỏi</a:t>
            </a:r>
            <a:r>
              <a:rPr lang="en-US" dirty="0">
                <a:solidFill>
                  <a:srgbClr val="002060"/>
                </a:solidFill>
                <a:latin typeface="+mj-lt"/>
              </a:rPr>
              <a:t> </a:t>
            </a:r>
            <a:r>
              <a:rPr lang="en-US" dirty="0" err="1">
                <a:solidFill>
                  <a:srgbClr val="002060"/>
                </a:solidFill>
                <a:latin typeface="+mj-lt"/>
              </a:rPr>
              <a:t>tương</a:t>
            </a:r>
            <a:r>
              <a:rPr lang="en-US" dirty="0">
                <a:solidFill>
                  <a:srgbClr val="002060"/>
                </a:solidFill>
                <a:latin typeface="+mj-lt"/>
              </a:rPr>
              <a:t> </a:t>
            </a:r>
            <a:r>
              <a:rPr lang="en-US" dirty="0" err="1">
                <a:solidFill>
                  <a:srgbClr val="002060"/>
                </a:solidFill>
                <a:latin typeface="+mj-lt"/>
              </a:rPr>
              <a:t>ứng</a:t>
            </a:r>
            <a:r>
              <a:rPr lang="en-US" dirty="0">
                <a:solidFill>
                  <a:srgbClr val="002060"/>
                </a:solidFill>
                <a:latin typeface="+mj-lt"/>
              </a:rPr>
              <a:t>.</a:t>
            </a:r>
          </a:p>
          <a:p>
            <a:pPr algn="just"/>
            <a:r>
              <a:rPr lang="en-US" dirty="0" err="1">
                <a:solidFill>
                  <a:srgbClr val="002060"/>
                </a:solidFill>
                <a:latin typeface="+mj-lt"/>
              </a:rPr>
              <a:t>Có</a:t>
            </a:r>
            <a:r>
              <a:rPr lang="en-US" dirty="0">
                <a:solidFill>
                  <a:srgbClr val="002060"/>
                </a:solidFill>
                <a:latin typeface="+mj-lt"/>
              </a:rPr>
              <a:t> 6 </a:t>
            </a:r>
            <a:r>
              <a:rPr lang="en-US" dirty="0" err="1">
                <a:solidFill>
                  <a:srgbClr val="002060"/>
                </a:solidFill>
                <a:latin typeface="+mj-lt"/>
              </a:rPr>
              <a:t>bức</a:t>
            </a:r>
            <a:r>
              <a:rPr lang="en-US" dirty="0">
                <a:solidFill>
                  <a:srgbClr val="002060"/>
                </a:solidFill>
                <a:latin typeface="+mj-lt"/>
              </a:rPr>
              <a:t> </a:t>
            </a:r>
            <a:r>
              <a:rPr lang="en-US" dirty="0" err="1">
                <a:solidFill>
                  <a:srgbClr val="002060"/>
                </a:solidFill>
                <a:latin typeface="+mj-lt"/>
              </a:rPr>
              <a:t>thư</a:t>
            </a:r>
            <a:r>
              <a:rPr lang="en-US" dirty="0">
                <a:solidFill>
                  <a:srgbClr val="002060"/>
                </a:solidFill>
                <a:latin typeface="+mj-lt"/>
              </a:rPr>
              <a:t> </a:t>
            </a:r>
            <a:r>
              <a:rPr lang="en-US" dirty="0" err="1">
                <a:solidFill>
                  <a:srgbClr val="002060"/>
                </a:solidFill>
                <a:latin typeface="+mj-lt"/>
              </a:rPr>
              <a:t>ứng</a:t>
            </a:r>
            <a:r>
              <a:rPr lang="en-US" dirty="0">
                <a:solidFill>
                  <a:srgbClr val="002060"/>
                </a:solidFill>
                <a:latin typeface="+mj-lt"/>
              </a:rPr>
              <a:t> </a:t>
            </a:r>
            <a:r>
              <a:rPr lang="en-US" dirty="0" err="1">
                <a:solidFill>
                  <a:srgbClr val="002060"/>
                </a:solidFill>
                <a:latin typeface="+mj-lt"/>
              </a:rPr>
              <a:t>với</a:t>
            </a:r>
            <a:r>
              <a:rPr lang="en-US" dirty="0">
                <a:solidFill>
                  <a:srgbClr val="002060"/>
                </a:solidFill>
                <a:latin typeface="+mj-lt"/>
              </a:rPr>
              <a:t> 6 </a:t>
            </a:r>
            <a:r>
              <a:rPr lang="en-US" dirty="0" err="1">
                <a:solidFill>
                  <a:srgbClr val="002060"/>
                </a:solidFill>
                <a:latin typeface="+mj-lt"/>
              </a:rPr>
              <a:t>câu</a:t>
            </a:r>
            <a:r>
              <a:rPr lang="en-US" dirty="0">
                <a:solidFill>
                  <a:srgbClr val="002060"/>
                </a:solidFill>
                <a:latin typeface="+mj-lt"/>
              </a:rPr>
              <a:t> </a:t>
            </a:r>
            <a:r>
              <a:rPr lang="en-US" dirty="0" err="1">
                <a:solidFill>
                  <a:srgbClr val="002060"/>
                </a:solidFill>
                <a:latin typeface="+mj-lt"/>
              </a:rPr>
              <a:t>hỏi</a:t>
            </a:r>
            <a:r>
              <a:rPr lang="en-US" dirty="0">
                <a:solidFill>
                  <a:srgbClr val="002060"/>
                </a:solidFill>
                <a:latin typeface="+mj-lt"/>
              </a:rPr>
              <a:t>.</a:t>
            </a:r>
          </a:p>
          <a:p>
            <a:pPr algn="just"/>
            <a:r>
              <a:rPr lang="en-US" dirty="0" err="1">
                <a:solidFill>
                  <a:srgbClr val="002060"/>
                </a:solidFill>
                <a:latin typeface="+mj-lt"/>
              </a:rPr>
              <a:t>Mỗi</a:t>
            </a:r>
            <a:r>
              <a:rPr lang="en-US" dirty="0">
                <a:solidFill>
                  <a:srgbClr val="002060"/>
                </a:solidFill>
                <a:latin typeface="+mj-lt"/>
              </a:rPr>
              <a:t> </a:t>
            </a:r>
            <a:r>
              <a:rPr lang="en-US" dirty="0" err="1">
                <a:solidFill>
                  <a:srgbClr val="002060"/>
                </a:solidFill>
                <a:latin typeface="+mj-lt"/>
              </a:rPr>
              <a:t>câu</a:t>
            </a:r>
            <a:r>
              <a:rPr lang="en-US" dirty="0">
                <a:solidFill>
                  <a:srgbClr val="002060"/>
                </a:solidFill>
                <a:latin typeface="+mj-lt"/>
              </a:rPr>
              <a:t> </a:t>
            </a:r>
            <a:r>
              <a:rPr lang="en-US" dirty="0" err="1">
                <a:solidFill>
                  <a:srgbClr val="002060"/>
                </a:solidFill>
                <a:latin typeface="+mj-lt"/>
              </a:rPr>
              <a:t>hỏi</a:t>
            </a:r>
            <a:r>
              <a:rPr lang="en-US" dirty="0">
                <a:solidFill>
                  <a:srgbClr val="002060"/>
                </a:solidFill>
                <a:latin typeface="+mj-lt"/>
              </a:rPr>
              <a:t> </a:t>
            </a:r>
            <a:r>
              <a:rPr lang="en-US" dirty="0" err="1">
                <a:solidFill>
                  <a:srgbClr val="002060"/>
                </a:solidFill>
                <a:latin typeface="+mj-lt"/>
              </a:rPr>
              <a:t>có</a:t>
            </a:r>
            <a:r>
              <a:rPr lang="en-US" dirty="0">
                <a:solidFill>
                  <a:srgbClr val="002060"/>
                </a:solidFill>
                <a:latin typeface="+mj-lt"/>
              </a:rPr>
              <a:t> </a:t>
            </a:r>
            <a:r>
              <a:rPr lang="en-US" dirty="0" err="1">
                <a:solidFill>
                  <a:srgbClr val="002060"/>
                </a:solidFill>
                <a:latin typeface="+mj-lt"/>
              </a:rPr>
              <a:t>thời</a:t>
            </a:r>
            <a:r>
              <a:rPr lang="en-US" dirty="0">
                <a:solidFill>
                  <a:srgbClr val="002060"/>
                </a:solidFill>
                <a:latin typeface="+mj-lt"/>
              </a:rPr>
              <a:t> </a:t>
            </a:r>
            <a:r>
              <a:rPr lang="en-US" dirty="0" err="1">
                <a:solidFill>
                  <a:srgbClr val="002060"/>
                </a:solidFill>
                <a:latin typeface="+mj-lt"/>
              </a:rPr>
              <a:t>gian</a:t>
            </a:r>
            <a:r>
              <a:rPr lang="en-US" dirty="0">
                <a:solidFill>
                  <a:srgbClr val="002060"/>
                </a:solidFill>
                <a:latin typeface="+mj-lt"/>
              </a:rPr>
              <a:t> </a:t>
            </a:r>
            <a:r>
              <a:rPr lang="en-US" dirty="0" err="1">
                <a:solidFill>
                  <a:srgbClr val="002060"/>
                </a:solidFill>
                <a:latin typeface="+mj-lt"/>
              </a:rPr>
              <a:t>suy</a:t>
            </a:r>
            <a:r>
              <a:rPr lang="en-US" dirty="0">
                <a:solidFill>
                  <a:srgbClr val="002060"/>
                </a:solidFill>
                <a:latin typeface="+mj-lt"/>
              </a:rPr>
              <a:t> </a:t>
            </a:r>
            <a:r>
              <a:rPr lang="en-US" dirty="0" err="1">
                <a:solidFill>
                  <a:srgbClr val="002060"/>
                </a:solidFill>
                <a:latin typeface="+mj-lt"/>
              </a:rPr>
              <a:t>nghĩ</a:t>
            </a:r>
            <a:r>
              <a:rPr lang="en-US" dirty="0">
                <a:solidFill>
                  <a:srgbClr val="002060"/>
                </a:solidFill>
                <a:latin typeface="+mj-lt"/>
              </a:rPr>
              <a:t> </a:t>
            </a:r>
            <a:r>
              <a:rPr lang="en-US" dirty="0" err="1">
                <a:solidFill>
                  <a:srgbClr val="002060"/>
                </a:solidFill>
                <a:latin typeface="+mj-lt"/>
              </a:rPr>
              <a:t>là</a:t>
            </a:r>
            <a:r>
              <a:rPr lang="en-US" dirty="0">
                <a:solidFill>
                  <a:srgbClr val="002060"/>
                </a:solidFill>
                <a:latin typeface="+mj-lt"/>
              </a:rPr>
              <a:t> 15 </a:t>
            </a:r>
            <a:r>
              <a:rPr lang="en-US" dirty="0" err="1">
                <a:solidFill>
                  <a:srgbClr val="002060"/>
                </a:solidFill>
                <a:latin typeface="+mj-lt"/>
              </a:rPr>
              <a:t>giây</a:t>
            </a:r>
            <a:r>
              <a:rPr lang="en-US" dirty="0">
                <a:solidFill>
                  <a:srgbClr val="002060"/>
                </a:solidFill>
                <a:latin typeface="+mj-lt"/>
              </a:rPr>
              <a:t>.</a:t>
            </a:r>
          </a:p>
        </p:txBody>
      </p:sp>
      <p:pic>
        <p:nvPicPr>
          <p:cNvPr id="4" name="Picture 3">
            <a:extLst>
              <a:ext uri="{FF2B5EF4-FFF2-40B4-BE49-F238E27FC236}">
                <a16:creationId xmlns:a16="http://schemas.microsoft.com/office/drawing/2014/main" id="{9452FD39-C73D-7E7E-8CDB-0D21F4B8B440}"/>
              </a:ext>
            </a:extLst>
          </p:cNvPr>
          <p:cNvPicPr>
            <a:picLocks noChangeAspect="1"/>
          </p:cNvPicPr>
          <p:nvPr/>
        </p:nvPicPr>
        <p:blipFill>
          <a:blip r:embed="rId2"/>
          <a:stretch>
            <a:fillRect/>
          </a:stretch>
        </p:blipFill>
        <p:spPr>
          <a:xfrm>
            <a:off x="0" y="7374"/>
            <a:ext cx="1097375" cy="1097375"/>
          </a:xfrm>
          <a:prstGeom prst="rect">
            <a:avLst/>
          </a:prstGeom>
        </p:spPr>
      </p:pic>
    </p:spTree>
    <p:extLst>
      <p:ext uri="{BB962C8B-B14F-4D97-AF65-F5344CB8AC3E}">
        <p14:creationId xmlns:p14="http://schemas.microsoft.com/office/powerpoint/2010/main" val="135719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 y="14068"/>
            <a:ext cx="9184466" cy="682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381000" y="4038600"/>
            <a:ext cx="8458200" cy="19681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05000" y="4191000"/>
            <a:ext cx="6342377" cy="1508105"/>
          </a:xfrm>
          <a:prstGeom prst="rect">
            <a:avLst/>
          </a:prstGeom>
          <a:noFill/>
        </p:spPr>
        <p:txBody>
          <a:bodyPr wrap="none" rtlCol="0">
            <a:spAutoFit/>
          </a:bodyPr>
          <a:lstStyle/>
          <a:p>
            <a:pPr algn="ctr"/>
            <a:r>
              <a:rPr lang="en-US" sz="4000" b="1">
                <a:solidFill>
                  <a:srgbClr val="CC0066"/>
                </a:solidFill>
                <a:latin typeface="UVN Bach Tuyet Nang" pitchFamily="18" charset="0"/>
                <a:cs typeface="Arial" panose="020B0604020202020204" pitchFamily="34" charset="0"/>
              </a:rPr>
              <a:t>KIM ĐỒNG</a:t>
            </a:r>
          </a:p>
          <a:p>
            <a:pPr algn="ctr"/>
            <a:endParaRPr lang="en-US" sz="1200" b="1">
              <a:solidFill>
                <a:srgbClr val="CC0066"/>
              </a:solidFill>
              <a:latin typeface="UVN Bach Tuyet Nang" pitchFamily="18" charset="0"/>
              <a:cs typeface="Arial" panose="020B0604020202020204" pitchFamily="34" charset="0"/>
            </a:endParaRPr>
          </a:p>
          <a:p>
            <a:pPr algn="ctr"/>
            <a:r>
              <a:rPr lang="en-US" sz="4000" b="1">
                <a:solidFill>
                  <a:srgbClr val="CC0066"/>
                </a:solidFill>
                <a:latin typeface="UVN Bach Tuyet Nang" pitchFamily="18" charset="0"/>
                <a:cs typeface="Arial" panose="020B0604020202020204" pitchFamily="34" charset="0"/>
              </a:rPr>
              <a:t>CHIẾN SĨ GIAO LIÊN</a:t>
            </a:r>
            <a:endParaRPr lang="en-US" sz="4000" b="1" dirty="0">
              <a:solidFill>
                <a:srgbClr val="CC0066"/>
              </a:solidFill>
              <a:latin typeface="UVN Bach Tuyet Nang" pitchFamily="18" charset="0"/>
              <a:cs typeface="Arial" panose="020B0604020202020204" pitchFamily="34" charset="0"/>
            </a:endParaRPr>
          </a:p>
        </p:txBody>
      </p:sp>
      <p:pic>
        <p:nvPicPr>
          <p:cNvPr id="8" name="Picture 11"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1203" y="5830498"/>
            <a:ext cx="1518997" cy="8751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AC903E9-E3D6-3F49-24CF-B3C0B9635D54}"/>
              </a:ext>
            </a:extLst>
          </p:cNvPr>
          <p:cNvPicPr>
            <a:picLocks noChangeAspect="1"/>
          </p:cNvPicPr>
          <p:nvPr/>
        </p:nvPicPr>
        <p:blipFill>
          <a:blip r:embed="rId7"/>
          <a:stretch>
            <a:fillRect/>
          </a:stretch>
        </p:blipFill>
        <p:spPr>
          <a:xfrm>
            <a:off x="27039" y="46023"/>
            <a:ext cx="1097375" cy="1097375"/>
          </a:xfrm>
          <a:prstGeom prst="rect">
            <a:avLst/>
          </a:prstGeom>
        </p:spPr>
      </p:pic>
    </p:spTree>
    <p:extLst>
      <p:ext uri="{BB962C8B-B14F-4D97-AF65-F5344CB8AC3E}">
        <p14:creationId xmlns:p14="http://schemas.microsoft.com/office/powerpoint/2010/main" val="93852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 y="45316"/>
            <a:ext cx="9145588" cy="681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Tien\Downloads\GAME PP\Kim Dong\58645973-love-letter-une-illustration-de-vecteur-tiré-par-la-main-d-une-lettre-d-amour-isolé-sur-un-fond-d-.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47536" y="3760303"/>
            <a:ext cx="1707802"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Tien\Downloads\GAME PP\Kim Dong\1182[1].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5893" y="22772"/>
            <a:ext cx="898107" cy="11793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Tien\Downloads\GAME PP\Kim Dong\58645973-love-letter-une-illustration-de-vecteur-tiré-par-la-main-d-une-lettre-d-amour-isolé-sur-un-fond-d-.jpg">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846" y1="43466" x2="48846" y2="43466"/>
                        <a14:foregroundMark x1="48846" y1="43466" x2="48846" y2="43466"/>
                        <a14:foregroundMark x1="52462" y1="43920" x2="52462" y2="43920"/>
                        <a14:foregroundMark x1="52462" y1="43920" x2="52462" y2="43920"/>
                        <a14:foregroundMark x1="52385" y1="47550" x2="52385" y2="47550"/>
                        <a14:foregroundMark x1="50231" y1="55082" x2="50231" y2="55082"/>
                        <a14:foregroundMark x1="47846" y1="55354" x2="45846" y2="54900"/>
                        <a14:foregroundMark x1="44231" y1="52087" x2="44231" y2="52087"/>
                        <a14:foregroundMark x1="42769" y1="53539" x2="42769" y2="53539"/>
                        <a14:foregroundMark x1="47385" y1="58984" x2="48462" y2="58984"/>
                        <a14:foregroundMark x1="48923" y1="58984" x2="48923" y2="58984"/>
                        <a14:foregroundMark x1="51692" y1="58530" x2="53538" y2="56987"/>
                        <a14:foregroundMark x1="53923" y1="43376" x2="53923" y2="43376"/>
                        <a14:foregroundMark x1="44692" y1="37931" x2="44692" y2="37931"/>
                        <a14:foregroundMark x1="44308" y1="37750" x2="44308" y2="37750"/>
                        <a14:foregroundMark x1="40615" y1="36933" x2="40308" y2="36933"/>
                        <a14:foregroundMark x1="35923" y1="39292" x2="35923" y2="39292"/>
                        <a14:foregroundMark x1="37692" y1="46098" x2="37692" y2="46098"/>
                        <a14:foregroundMark x1="35462" y1="51452" x2="35077" y2="52450"/>
                        <a14:foregroundMark x1="34846" y1="53539" x2="34846" y2="53902"/>
                        <a14:foregroundMark x1="34846" y1="54265" x2="34846" y2="54265"/>
                        <a14:foregroundMark x1="34846" y1="54265" x2="34846" y2="54265"/>
                        <a14:foregroundMark x1="46538" y1="48185" x2="45385" y2="48185"/>
                        <a14:foregroundMark x1="39615" y1="47641" x2="39615" y2="47641"/>
                        <a14:foregroundMark x1="41231" y1="46098" x2="41231" y2="46098"/>
                        <a14:foregroundMark x1="44923" y1="40109" x2="44923" y2="40109"/>
                        <a14:foregroundMark x1="47846" y1="36933" x2="47846" y2="36933"/>
                        <a14:foregroundMark x1="53769" y1="37477" x2="53769" y2="37477"/>
                        <a14:foregroundMark x1="59846" y1="41379" x2="60308" y2="41924"/>
                        <a14:foregroundMark x1="60308" y1="47278" x2="60769" y2="49183"/>
                        <a14:foregroundMark x1="60769" y1="49728" x2="61231" y2="52813"/>
                        <a14:foregroundMark x1="59692" y1="57169" x2="59692" y2="57169"/>
                        <a14:foregroundMark x1="59692" y1="57260" x2="59231" y2="58439"/>
                        <a14:foregroundMark x1="52462" y1="61887" x2="50923" y2="62069"/>
                        <a14:foregroundMark x1="43154" y1="62160" x2="43154" y2="62160"/>
                        <a14:foregroundMark x1="43154" y1="62160" x2="43154" y2="62160"/>
                        <a14:foregroundMark x1="47846" y1="63702" x2="47846" y2="63702"/>
                        <a14:foregroundMark x1="48077" y1="63702" x2="50000" y2="64156"/>
                        <a14:foregroundMark x1="50462" y1="64156" x2="51923" y2="64156"/>
                        <a14:foregroundMark x1="52231" y1="64156" x2="52846" y2="64156"/>
                        <a14:foregroundMark x1="53923" y1="64156" x2="54846" y2="64428"/>
                        <a14:foregroundMark x1="55462" y1="64519" x2="57077" y2="65789"/>
                        <a14:foregroundMark x1="57231" y1="66062" x2="57231" y2="66062"/>
                        <a14:foregroundMark x1="57846" y1="66788" x2="57846" y2="66788"/>
                        <a14:foregroundMark x1="57308" y1="66243" x2="57308" y2="66243"/>
                        <a14:foregroundMark x1="57308" y1="66243" x2="57308" y2="66243"/>
                        <a14:foregroundMark x1="52385" y1="58530" x2="52385" y2="58530"/>
                        <a14:foregroundMark x1="46000" y1="57441" x2="46000" y2="57441"/>
                        <a14:foregroundMark x1="48923" y1="57441" x2="48923" y2="57441"/>
                        <a14:foregroundMark x1="48077" y1="51270" x2="48692" y2="51180"/>
                        <a14:foregroundMark x1="50154" y1="45735" x2="50154" y2="45735"/>
                        <a14:foregroundMark x1="46769" y1="44737" x2="46769" y2="44737"/>
                        <a14:foregroundMark x1="44923" y1="42377" x2="44923" y2="42377"/>
                        <a14:foregroundMark x1="50923" y1="41379" x2="51308" y2="41379"/>
                        <a14:foregroundMark x1="57538" y1="44465" x2="57538" y2="44465"/>
                        <a14:foregroundMark x1="55308" y1="47368" x2="55308" y2="47368"/>
                        <a14:foregroundMark x1="37077" y1="41198" x2="47769" y2="28221"/>
                        <a14:foregroundMark x1="38308" y1="37750" x2="38308" y2="37750"/>
                        <a14:foregroundMark x1="36385" y1="41198" x2="36385" y2="41198"/>
                        <a14:foregroundMark x1="36385" y1="41198" x2="36385" y2="41198"/>
                        <a14:foregroundMark x1="36385" y1="41198" x2="36385" y2="41198"/>
                        <a14:foregroundMark x1="36385" y1="41198" x2="36385" y2="41198"/>
                        <a14:foregroundMark x1="36385" y1="41198" x2="36385" y2="41198"/>
                        <a14:foregroundMark x1="36000" y1="59800" x2="36000" y2="59800"/>
                        <a14:foregroundMark x1="38077" y1="60254" x2="38077" y2="60254"/>
                        <a14:foregroundMark x1="38077" y1="60526" x2="38077" y2="60526"/>
                        <a14:foregroundMark x1="63462" y1="31307" x2="63462" y2="31307"/>
                        <a14:foregroundMark x1="69077" y1="41470" x2="69538" y2="41470"/>
                        <a14:foregroundMark x1="70538" y1="54537" x2="70538" y2="54537"/>
                        <a14:foregroundMark x1="63308" y1="58711" x2="63308" y2="58711"/>
                        <a14:foregroundMark x1="60385" y1="63067" x2="60385" y2="63067"/>
                        <a14:foregroundMark x1="39615" y1="64156" x2="39615" y2="64156"/>
                        <a14:foregroundMark x1="61231" y1="40018" x2="61231" y2="40018"/>
                        <a14:foregroundMark x1="60231" y1="37114" x2="60231" y2="37114"/>
                        <a14:foregroundMark x1="57231" y1="35299" x2="57231" y2="35299"/>
                        <a14:foregroundMark x1="63462" y1="42831" x2="63462" y2="42831"/>
                      </a14:backgroundRemoval>
                    </a14:imgEffect>
                  </a14:imgLayer>
                </a14:imgProps>
              </a:ext>
              <a:ext uri="{28A0092B-C50C-407E-A947-70E740481C1C}">
                <a14:useLocalDpi xmlns:a14="http://schemas.microsoft.com/office/drawing/2010/main" val="0"/>
              </a:ext>
            </a:extLst>
          </a:blip>
          <a:srcRect/>
          <a:stretch>
            <a:fillRect/>
          </a:stretch>
        </p:blipFill>
        <p:spPr bwMode="auto">
          <a:xfrm>
            <a:off x="4899592" y="3301960"/>
            <a:ext cx="1810793" cy="15351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Tien\Downloads\GAME PP\Kim Dong\58645973-love-letter-une-illustration-de-vecteur-tiré-par-la-main-d-une-lettre-d-amour-isolé-sur-un-fond-d-.jpg">
            <a:hlinkClick r:id="rId11" action="ppaction://hlinksldjump"/>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62077" y1="39655" x2="62077" y2="39655"/>
                        <a14:foregroundMark x1="52154" y1="54900" x2="52154" y2="54900"/>
                        <a14:foregroundMark x1="54308" y1="54174" x2="54308" y2="54174"/>
                      </a14:backgroundRemoval>
                    </a14:imgEffect>
                  </a14:imgLayer>
                </a14:imgProps>
              </a:ext>
              <a:ext uri="{28A0092B-C50C-407E-A947-70E740481C1C}">
                <a14:useLocalDpi xmlns:a14="http://schemas.microsoft.com/office/drawing/2010/main" val="0"/>
              </a:ext>
            </a:extLst>
          </a:blip>
          <a:srcRect/>
          <a:stretch>
            <a:fillRect/>
          </a:stretch>
        </p:blipFill>
        <p:spPr bwMode="auto">
          <a:xfrm>
            <a:off x="6499736" y="3329634"/>
            <a:ext cx="1819275" cy="15423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ien\Downloads\GAME PP\Kim Dong\58645973-love-letter-une-illustration-de-vecteur-tiré-par-la-main-d-une-lettre-d-amour-isolé-sur-un-fond-d-.jpg">
            <a:hlinkClick r:id="rId14" action="ppaction://hlinksldjump"/>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38308" y1="37024" x2="38308" y2="37024"/>
                        <a14:foregroundMark x1="41077" y1="65517" x2="41077" y2="65517"/>
                        <a14:foregroundMark x1="52231" y1="52722" x2="52231" y2="52722"/>
                      </a14:backgroundRemoval>
                    </a14:imgEffect>
                  </a14:imgLayer>
                </a14:imgProps>
              </a:ext>
              <a:ext uri="{28A0092B-C50C-407E-A947-70E740481C1C}">
                <a14:useLocalDpi xmlns:a14="http://schemas.microsoft.com/office/drawing/2010/main" val="0"/>
              </a:ext>
            </a:extLst>
          </a:blip>
          <a:srcRect/>
          <a:stretch>
            <a:fillRect/>
          </a:stretch>
        </p:blipFill>
        <p:spPr bwMode="auto">
          <a:xfrm>
            <a:off x="4181181" y="4613868"/>
            <a:ext cx="1778470" cy="15077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Tien\Downloads\GAME PP\Kim Dong\58645973-love-letter-une-illustration-de-vecteur-tiré-par-la-main-d-une-lettre-d-amour-isolé-sur-un-fond-d-.jpg">
            <a:hlinkClick r:id="rId17" action="ppaction://hlinksldjump"/>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10000" b="90000" l="10000" r="90000">
                        <a14:foregroundMark x1="61538" y1="38748" x2="61538" y2="38748"/>
                        <a14:foregroundMark x1="52308" y1="54537" x2="52308" y2="54537"/>
                        <a14:foregroundMark x1="53231" y1="50181" x2="53231" y2="50181"/>
                      </a14:backgroundRemoval>
                    </a14:imgEffect>
                  </a14:imgLayer>
                </a14:imgProps>
              </a:ext>
              <a:ext uri="{28A0092B-C50C-407E-A947-70E740481C1C}">
                <a14:useLocalDpi xmlns:a14="http://schemas.microsoft.com/office/drawing/2010/main" val="0"/>
              </a:ext>
            </a:extLst>
          </a:blip>
          <a:srcRect/>
          <a:stretch>
            <a:fillRect/>
          </a:stretch>
        </p:blipFill>
        <p:spPr bwMode="auto">
          <a:xfrm>
            <a:off x="5644579" y="4483072"/>
            <a:ext cx="1653998" cy="14021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8DAC6E8-86B6-049A-F0EF-0B1D42805013}"/>
              </a:ext>
            </a:extLst>
          </p:cNvPr>
          <p:cNvPicPr>
            <a:picLocks noChangeAspect="1"/>
          </p:cNvPicPr>
          <p:nvPr/>
        </p:nvPicPr>
        <p:blipFill>
          <a:blip r:embed="rId20"/>
          <a:stretch>
            <a:fillRect/>
          </a:stretch>
        </p:blipFill>
        <p:spPr>
          <a:xfrm>
            <a:off x="58083" y="45315"/>
            <a:ext cx="898107" cy="898107"/>
          </a:xfrm>
          <a:prstGeom prst="rect">
            <a:avLst/>
          </a:prstGeom>
        </p:spPr>
      </p:pic>
    </p:spTree>
    <p:extLst>
      <p:ext uri="{BB962C8B-B14F-4D97-AF65-F5344CB8AC3E}">
        <p14:creationId xmlns:p14="http://schemas.microsoft.com/office/powerpoint/2010/main" val="29340976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9"/>
                                        </p:tgtEl>
                                      </p:cBhvr>
                                    </p:animEffect>
                                    <p:set>
                                      <p:cBhvr>
                                        <p:cTn id="7" dur="1" fill="hold">
                                          <p:stCondLst>
                                            <p:cond delay="499"/>
                                          </p:stCondLst>
                                        </p:cTn>
                                        <p:tgtEl>
                                          <p:spTgt spid="4099"/>
                                        </p:tgtEl>
                                        <p:attrNameLst>
                                          <p:attrName>style.visibility</p:attrName>
                                        </p:attrNameLst>
                                      </p:cBhvr>
                                      <p:to>
                                        <p:strVal val="hidden"/>
                                      </p:to>
                                    </p:set>
                                  </p:childTnLst>
                                </p:cTn>
                              </p:par>
                            </p:childTnLst>
                          </p:cTn>
                        </p:par>
                      </p:childTnLst>
                    </p:cTn>
                  </p:par>
                </p:childTnLst>
              </p:cTn>
              <p:nextCondLst>
                <p:cond evt="onClick" delay="0">
                  <p:tgtEl>
                    <p:spTgt spid="4099"/>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39812" y="1423171"/>
            <a:ext cx="2908969" cy="1669495"/>
          </a:xfrm>
          <a:prstGeom prst="rect">
            <a:avLst/>
          </a:prstGeom>
        </p:spPr>
      </p:pic>
      <p:pic>
        <p:nvPicPr>
          <p:cNvPr id="205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560" y="3219127"/>
            <a:ext cx="2243035" cy="35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Same Side Corner Rectangle 7"/>
          <p:cNvSpPr/>
          <p:nvPr/>
        </p:nvSpPr>
        <p:spPr>
          <a:xfrm rot="16200000">
            <a:off x="4871194" y="2545441"/>
            <a:ext cx="663575" cy="195262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648888" y="3084790"/>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871198" y="3438687"/>
            <a:ext cx="663574" cy="1952625"/>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p>
        </p:txBody>
      </p:sp>
      <p:sp>
        <p:nvSpPr>
          <p:cNvPr id="11" name="Round Same Side Corner Rectangle 10"/>
          <p:cNvSpPr/>
          <p:nvPr/>
        </p:nvSpPr>
        <p:spPr>
          <a:xfrm rot="5400000" flipH="1">
            <a:off x="6648889" y="3966727"/>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871729" y="4309883"/>
            <a:ext cx="662510" cy="1952625"/>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649421" y="4837923"/>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871729" y="5114029"/>
            <a:ext cx="662510" cy="1952625"/>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649421" y="5642070"/>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661720" y="3078810"/>
            <a:ext cx="476247" cy="707886"/>
          </a:xfrm>
          <a:prstGeom prst="rect">
            <a:avLst/>
          </a:prstGeom>
          <a:noFill/>
          <a:ln w="9525">
            <a:noFill/>
            <a:miter lim="800000"/>
            <a:headEnd/>
            <a:tailEnd/>
          </a:ln>
        </p:spPr>
        <p:txBody>
          <a:bodyPr wrap="square" anchor="ctr">
            <a:spAutoFit/>
          </a:bodyPr>
          <a:lstStyle/>
          <a:p>
            <a:pPr algn="ctr"/>
            <a:r>
              <a:rPr lang="en-US" sz="4000" b="1" dirty="0">
                <a:solidFill>
                  <a:schemeClr val="bg1"/>
                </a:solidFill>
                <a:latin typeface="Comic Sans MS" pitchFamily="66" charset="0"/>
              </a:rPr>
              <a:t>A</a:t>
            </a:r>
          </a:p>
        </p:txBody>
      </p:sp>
      <p:sp>
        <p:nvSpPr>
          <p:cNvPr id="17" name="TextBox 33"/>
          <p:cNvSpPr txBox="1">
            <a:spLocks noChangeArrowheads="1"/>
          </p:cNvSpPr>
          <p:nvPr/>
        </p:nvSpPr>
        <p:spPr bwMode="auto">
          <a:xfrm>
            <a:off x="6706519" y="4014244"/>
            <a:ext cx="437924" cy="707886"/>
          </a:xfrm>
          <a:prstGeom prst="rect">
            <a:avLst/>
          </a:prstGeom>
          <a:noFill/>
          <a:ln w="9525">
            <a:noFill/>
            <a:miter lim="800000"/>
            <a:headEnd/>
            <a:tailEnd/>
          </a:ln>
        </p:spPr>
        <p:txBody>
          <a:bodyPr wrap="square" anchor="ctr">
            <a:spAutoFit/>
          </a:bodyPr>
          <a:lstStyle/>
          <a:p>
            <a:pPr algn="ctr"/>
            <a:r>
              <a:rPr lang="en-US" sz="4000" b="1" dirty="0">
                <a:solidFill>
                  <a:schemeClr val="bg1"/>
                </a:solidFill>
                <a:latin typeface="Comic Sans MS" pitchFamily="66" charset="0"/>
              </a:rPr>
              <a:t>B</a:t>
            </a:r>
          </a:p>
        </p:txBody>
      </p:sp>
      <p:sp>
        <p:nvSpPr>
          <p:cNvPr id="18" name="TextBox 34"/>
          <p:cNvSpPr txBox="1">
            <a:spLocks noChangeArrowheads="1"/>
          </p:cNvSpPr>
          <p:nvPr/>
        </p:nvSpPr>
        <p:spPr bwMode="auto">
          <a:xfrm>
            <a:off x="6681964" y="4910853"/>
            <a:ext cx="427149"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C</a:t>
            </a:r>
          </a:p>
        </p:txBody>
      </p:sp>
      <p:sp>
        <p:nvSpPr>
          <p:cNvPr id="19" name="TextBox 35"/>
          <p:cNvSpPr txBox="1">
            <a:spLocks noChangeArrowheads="1"/>
          </p:cNvSpPr>
          <p:nvPr/>
        </p:nvSpPr>
        <p:spPr bwMode="auto">
          <a:xfrm>
            <a:off x="6663406" y="5669610"/>
            <a:ext cx="47215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D</a:t>
            </a:r>
          </a:p>
        </p:txBody>
      </p:sp>
      <p:sp>
        <p:nvSpPr>
          <p:cNvPr id="20" name="Rectangle 32"/>
          <p:cNvSpPr>
            <a:spLocks noChangeArrowheads="1"/>
          </p:cNvSpPr>
          <p:nvPr/>
        </p:nvSpPr>
        <p:spPr bwMode="auto">
          <a:xfrm>
            <a:off x="4571999" y="3242846"/>
            <a:ext cx="1066801" cy="584775"/>
          </a:xfrm>
          <a:prstGeom prst="rect">
            <a:avLst/>
          </a:prstGeom>
          <a:noFill/>
          <a:ln w="9525">
            <a:noFill/>
            <a:miter lim="800000"/>
            <a:headEnd/>
            <a:tailEnd/>
          </a:ln>
        </p:spPr>
        <p:txBody>
          <a:bodyPr wrap="square">
            <a:spAutoFit/>
          </a:bodyPr>
          <a:lstStyle/>
          <a:p>
            <a:pPr algn="ctr"/>
            <a:endParaRPr lang="en-US" sz="3200" dirty="0"/>
          </a:p>
        </p:txBody>
      </p:sp>
      <p:sp>
        <p:nvSpPr>
          <p:cNvPr id="21" name="Rectangle 37"/>
          <p:cNvSpPr>
            <a:spLocks noChangeArrowheads="1"/>
          </p:cNvSpPr>
          <p:nvPr/>
        </p:nvSpPr>
        <p:spPr bwMode="auto">
          <a:xfrm>
            <a:off x="4610504" y="4128961"/>
            <a:ext cx="1425731" cy="584775"/>
          </a:xfrm>
          <a:prstGeom prst="rect">
            <a:avLst/>
          </a:prstGeom>
          <a:noFill/>
          <a:ln w="9525">
            <a:noFill/>
            <a:miter lim="800000"/>
            <a:headEnd/>
            <a:tailEnd/>
          </a:ln>
        </p:spPr>
        <p:txBody>
          <a:bodyPr wrap="square">
            <a:spAutoFit/>
          </a:bodyPr>
          <a:lstStyle/>
          <a:p>
            <a:pPr algn="ctr"/>
            <a:r>
              <a:rPr lang="en-US" sz="3200" dirty="0">
                <a:solidFill>
                  <a:schemeClr val="bg1"/>
                </a:solidFill>
                <a:latin typeface="+mj-lt"/>
              </a:rPr>
              <a:t>21 cm</a:t>
            </a:r>
            <a:r>
              <a:rPr lang="en-US" sz="3200" baseline="30000" dirty="0">
                <a:solidFill>
                  <a:schemeClr val="bg1"/>
                </a:solidFill>
                <a:latin typeface="+mj-lt"/>
              </a:rPr>
              <a:t>2</a:t>
            </a:r>
            <a:endParaRPr lang="en-US" sz="2400" dirty="0">
              <a:latin typeface="+mj-lt"/>
            </a:endParaRPr>
          </a:p>
        </p:txBody>
      </p:sp>
      <p:sp>
        <p:nvSpPr>
          <p:cNvPr id="22" name="Rectangle 38"/>
          <p:cNvSpPr>
            <a:spLocks noChangeArrowheads="1"/>
          </p:cNvSpPr>
          <p:nvPr/>
        </p:nvSpPr>
        <p:spPr bwMode="auto">
          <a:xfrm>
            <a:off x="4238169" y="5029200"/>
            <a:ext cx="2010231" cy="523220"/>
          </a:xfrm>
          <a:prstGeom prst="rect">
            <a:avLst/>
          </a:prstGeom>
          <a:noFill/>
          <a:ln w="9525">
            <a:noFill/>
            <a:miter lim="800000"/>
            <a:headEnd/>
            <a:tailEnd/>
          </a:ln>
        </p:spPr>
        <p:txBody>
          <a:bodyPr wrap="square">
            <a:spAutoFit/>
          </a:bodyPr>
          <a:lstStyle/>
          <a:p>
            <a:pPr algn="ctr"/>
            <a:r>
              <a:rPr lang="en-US" sz="2800" dirty="0">
                <a:solidFill>
                  <a:schemeClr val="bg1"/>
                </a:solidFill>
                <a:latin typeface="Arial" charset="0"/>
              </a:rPr>
              <a:t>42</a:t>
            </a:r>
            <a:r>
              <a:rPr lang="en-US" sz="2800" dirty="0">
                <a:solidFill>
                  <a:schemeClr val="bg1"/>
                </a:solidFill>
              </a:rPr>
              <a:t> cm</a:t>
            </a:r>
            <a:r>
              <a:rPr lang="en-US" sz="2800" baseline="30000" dirty="0">
                <a:solidFill>
                  <a:schemeClr val="bg1"/>
                </a:solidFill>
              </a:rPr>
              <a:t>2</a:t>
            </a:r>
            <a:endParaRPr lang="en-US" sz="2000" dirty="0"/>
          </a:p>
        </p:txBody>
      </p:sp>
      <p:sp>
        <p:nvSpPr>
          <p:cNvPr id="23" name="Rectangle 39"/>
          <p:cNvSpPr>
            <a:spLocks noChangeArrowheads="1"/>
          </p:cNvSpPr>
          <p:nvPr/>
        </p:nvSpPr>
        <p:spPr bwMode="auto">
          <a:xfrm>
            <a:off x="4648200" y="5816025"/>
            <a:ext cx="1437398" cy="523220"/>
          </a:xfrm>
          <a:prstGeom prst="rect">
            <a:avLst/>
          </a:prstGeom>
          <a:noFill/>
          <a:ln w="9525">
            <a:noFill/>
            <a:miter lim="800000"/>
            <a:headEnd/>
            <a:tailEnd/>
          </a:ln>
        </p:spPr>
        <p:txBody>
          <a:bodyPr wrap="square">
            <a:spAutoFit/>
          </a:bodyPr>
          <a:lstStyle/>
          <a:p>
            <a:pPr algn="ctr"/>
            <a:r>
              <a:rPr lang="en-US" sz="2800" dirty="0">
                <a:solidFill>
                  <a:schemeClr val="bg1"/>
                </a:solidFill>
                <a:latin typeface="Arial" charset="0"/>
              </a:rPr>
              <a:t>17</a:t>
            </a:r>
            <a:r>
              <a:rPr lang="en-US" sz="2800" dirty="0">
                <a:solidFill>
                  <a:schemeClr val="bg1"/>
                </a:solidFill>
              </a:rPr>
              <a:t> cm</a:t>
            </a:r>
            <a:r>
              <a:rPr lang="en-US" sz="2800" baseline="30000" dirty="0">
                <a:solidFill>
                  <a:schemeClr val="bg1"/>
                </a:solidFill>
              </a:rPr>
              <a:t>2</a:t>
            </a:r>
            <a:endParaRPr lang="en-US" sz="2000" dirty="0"/>
          </a:p>
        </p:txBody>
      </p:sp>
      <p:sp>
        <p:nvSpPr>
          <p:cNvPr id="38" name="TextBox 37"/>
          <p:cNvSpPr txBox="1"/>
          <p:nvPr/>
        </p:nvSpPr>
        <p:spPr>
          <a:xfrm>
            <a:off x="1429220" y="287764"/>
            <a:ext cx="7352358"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a:t>1. </a:t>
            </a:r>
            <a:r>
              <a:rPr lang="en-US" sz="2800" dirty="0" err="1"/>
              <a:t>Biết</a:t>
            </a:r>
            <a:r>
              <a:rPr lang="en-US" sz="2800" dirty="0"/>
              <a:t> </a:t>
            </a:r>
            <a:r>
              <a:rPr lang="en-US" sz="2800" dirty="0" err="1"/>
              <a:t>mỗi</a:t>
            </a:r>
            <a:r>
              <a:rPr lang="en-US" sz="2800" dirty="0"/>
              <a:t> ô </a:t>
            </a:r>
            <a:r>
              <a:rPr lang="en-US" sz="2800" dirty="0" err="1"/>
              <a:t>vuông</a:t>
            </a:r>
            <a:r>
              <a:rPr lang="en-US" sz="2800" dirty="0"/>
              <a:t> ở </a:t>
            </a:r>
            <a:r>
              <a:rPr lang="en-US" sz="2800" dirty="0" err="1"/>
              <a:t>hình</a:t>
            </a:r>
            <a:r>
              <a:rPr lang="en-US" sz="2800" dirty="0"/>
              <a:t> </a:t>
            </a:r>
            <a:r>
              <a:rPr lang="en-US" sz="2800" dirty="0" err="1"/>
              <a:t>dưới</a:t>
            </a:r>
            <a:r>
              <a:rPr lang="en-US" sz="2800" dirty="0"/>
              <a:t> </a:t>
            </a:r>
            <a:r>
              <a:rPr lang="en-US" sz="2800" dirty="0" err="1"/>
              <a:t>có</a:t>
            </a:r>
            <a:r>
              <a:rPr lang="en-US" sz="2800" dirty="0"/>
              <a:t> </a:t>
            </a:r>
            <a:r>
              <a:rPr lang="en-US" sz="2800" dirty="0" err="1"/>
              <a:t>cạnh</a:t>
            </a:r>
            <a:r>
              <a:rPr lang="en-US" sz="2800" dirty="0"/>
              <a:t> </a:t>
            </a:r>
            <a:r>
              <a:rPr lang="en-US" sz="2800" dirty="0" err="1"/>
              <a:t>là</a:t>
            </a:r>
            <a:r>
              <a:rPr lang="en-US" sz="2800" dirty="0"/>
              <a:t> 1cm. </a:t>
            </a:r>
            <a:r>
              <a:rPr lang="en-US" sz="2800" dirty="0" err="1"/>
              <a:t>Diện</a:t>
            </a:r>
            <a:r>
              <a:rPr lang="en-US" sz="2800" dirty="0"/>
              <a:t> </a:t>
            </a:r>
            <a:r>
              <a:rPr lang="en-US" sz="2800" dirty="0" err="1"/>
              <a:t>tích</a:t>
            </a:r>
            <a:r>
              <a:rPr lang="en-US" sz="2800" dirty="0"/>
              <a:t> của </a:t>
            </a:r>
            <a:r>
              <a:rPr lang="en-US" sz="2800" dirty="0" err="1"/>
              <a:t>hình</a:t>
            </a:r>
            <a:r>
              <a:rPr lang="en-US" sz="2800" dirty="0"/>
              <a:t> </a:t>
            </a:r>
            <a:r>
              <a:rPr lang="en-US" sz="2800" dirty="0" err="1"/>
              <a:t>thang</a:t>
            </a:r>
            <a:r>
              <a:rPr lang="en-US" sz="2800" dirty="0"/>
              <a:t> </a:t>
            </a:r>
            <a:r>
              <a:rPr lang="en-US" sz="2800" dirty="0" err="1"/>
              <a:t>cân</a:t>
            </a:r>
            <a:r>
              <a:rPr lang="en-US" sz="2800" dirty="0"/>
              <a:t> ABCD </a:t>
            </a:r>
            <a:r>
              <a:rPr lang="en-US" sz="2800" dirty="0" err="1"/>
              <a:t>là</a:t>
            </a:r>
            <a:r>
              <a:rPr lang="en-US" sz="2800" dirty="0"/>
              <a:t>:</a:t>
            </a:r>
          </a:p>
        </p:txBody>
      </p:sp>
      <p:sp>
        <p:nvSpPr>
          <p:cNvPr id="3" name="Oval 2"/>
          <p:cNvSpPr/>
          <p:nvPr/>
        </p:nvSpPr>
        <p:spPr>
          <a:xfrm>
            <a:off x="6554596" y="4096851"/>
            <a:ext cx="74643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7"/>
          <p:cNvSpPr>
            <a:spLocks noChangeArrowheads="1"/>
          </p:cNvSpPr>
          <p:nvPr/>
        </p:nvSpPr>
        <p:spPr bwMode="auto">
          <a:xfrm>
            <a:off x="4483542" y="3268767"/>
            <a:ext cx="1684606" cy="584775"/>
          </a:xfrm>
          <a:prstGeom prst="rect">
            <a:avLst/>
          </a:prstGeom>
          <a:noFill/>
          <a:ln w="9525">
            <a:noFill/>
            <a:miter lim="800000"/>
            <a:headEnd/>
            <a:tailEnd/>
          </a:ln>
        </p:spPr>
        <p:txBody>
          <a:bodyPr wrap="square">
            <a:spAutoFit/>
          </a:bodyPr>
          <a:lstStyle/>
          <a:p>
            <a:pPr algn="ctr"/>
            <a:r>
              <a:rPr lang="en-US" sz="3200" dirty="0">
                <a:solidFill>
                  <a:schemeClr val="bg1"/>
                </a:solidFill>
                <a:latin typeface="+mj-lt"/>
              </a:rPr>
              <a:t>84 cm</a:t>
            </a:r>
            <a:r>
              <a:rPr lang="en-US" sz="3200" baseline="30000" dirty="0">
                <a:solidFill>
                  <a:schemeClr val="bg1"/>
                </a:solidFill>
                <a:latin typeface="+mj-lt"/>
              </a:rPr>
              <a:t>2</a:t>
            </a:r>
            <a:endParaRPr lang="en-US" sz="2400" dirty="0">
              <a:latin typeface="+mj-lt"/>
            </a:endParaRPr>
          </a:p>
        </p:txBody>
      </p:sp>
      <p:sp>
        <p:nvSpPr>
          <p:cNvPr id="37" name="Rounded Rectangle 36"/>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39" name="Rounded Rectangle 38"/>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40" name="Rounded Rectangle 39"/>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41" name="Rounded Rectangle 40"/>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42" name="Rounded Rectangle 41"/>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43" name="Rounded Rectangle 42"/>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44" name="Rounded Rectangle 43"/>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45" name="Rounded Rectangle 44"/>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46" name="Rounded Rectangle 45"/>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47" name="Rounded Rectangle 46"/>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48" name="Rounded Rectangle 47"/>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49" name="Rounded Rectangle 48"/>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50" name="Rounded Rectangle 49"/>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51" name="Rounded Rectangle 50"/>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52" name="Rounded Rectangle 51"/>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53" name="Rounded Rectangle 52"/>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54"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501586" y="1676400"/>
            <a:ext cx="789361" cy="7905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FFDE6CE-B7B3-0087-643B-C2E43986522A}"/>
              </a:ext>
            </a:extLst>
          </p:cNvPr>
          <p:cNvPicPr>
            <a:picLocks noChangeAspect="1"/>
          </p:cNvPicPr>
          <p:nvPr/>
        </p:nvPicPr>
        <p:blipFill>
          <a:blip r:embed="rId7"/>
          <a:stretch>
            <a:fillRect/>
          </a:stretch>
        </p:blipFill>
        <p:spPr>
          <a:xfrm>
            <a:off x="0" y="34154"/>
            <a:ext cx="1097375" cy="1097375"/>
          </a:xfrm>
          <a:prstGeom prst="rect">
            <a:avLst/>
          </a:prstGeom>
        </p:spPr>
      </p:pic>
    </p:spTree>
    <p:extLst>
      <p:ext uri="{BB962C8B-B14F-4D97-AF65-F5344CB8AC3E}">
        <p14:creationId xmlns:p14="http://schemas.microsoft.com/office/powerpoint/2010/main" val="79126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4"/>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37"/>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39"/>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0"/>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1"/>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2"/>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3"/>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4"/>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5"/>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6"/>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7"/>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48"/>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49"/>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0"/>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1"/>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2"/>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4"/>
                  </p:tgtEl>
                </p:cond>
              </p:nextCondLst>
            </p:seq>
          </p:childTnLst>
        </p:cTn>
      </p:par>
    </p:tnLst>
    <p:bldLst>
      <p:bldP spid="3"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5142" y="1833265"/>
            <a:ext cx="9163521" cy="4540483"/>
          </a:xfrm>
          <a:prstGeom prst="rect">
            <a:avLst/>
          </a:prstGeom>
        </p:spPr>
      </p:pic>
      <p:sp>
        <p:nvSpPr>
          <p:cNvPr id="29" name="TextBox 28"/>
          <p:cNvSpPr txBox="1"/>
          <p:nvPr/>
        </p:nvSpPr>
        <p:spPr>
          <a:xfrm>
            <a:off x="533400" y="3597775"/>
            <a:ext cx="1828800" cy="523220"/>
          </a:xfrm>
          <a:prstGeom prst="rect">
            <a:avLst/>
          </a:prstGeom>
          <a:noFill/>
        </p:spPr>
        <p:txBody>
          <a:bodyPr wrap="square">
            <a:spAutoFit/>
          </a:bodyPr>
          <a:lstStyle/>
          <a:p>
            <a:pPr algn="ctr">
              <a:defRPr/>
            </a:pPr>
            <a:r>
              <a:rPr lang="en-US" sz="28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4a</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0" name="TextBox 29"/>
          <p:cNvSpPr txBox="1"/>
          <p:nvPr/>
        </p:nvSpPr>
        <p:spPr>
          <a:xfrm>
            <a:off x="2058554" y="3597775"/>
            <a:ext cx="1828800" cy="523220"/>
          </a:xfrm>
          <a:prstGeom prst="rect">
            <a:avLst/>
          </a:prstGeom>
          <a:noFill/>
        </p:spPr>
        <p:txBody>
          <a:bodyPr wrap="square">
            <a:spAutoFit/>
          </a:bodyPr>
          <a:lstStyle/>
          <a:p>
            <a:pPr algn="ctr">
              <a:defRPr/>
            </a:pPr>
            <a:r>
              <a:rPr lang="en-US" sz="28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2(</a:t>
            </a:r>
            <a:r>
              <a:rPr lang="en-US" sz="2800" b="1" i="1" dirty="0" err="1">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r>
              <a:rPr lang="en-US" sz="28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1" name="TextBox 30"/>
          <p:cNvSpPr txBox="1"/>
          <p:nvPr/>
        </p:nvSpPr>
        <p:spPr>
          <a:xfrm>
            <a:off x="3754915" y="3641843"/>
            <a:ext cx="1828800" cy="461665"/>
          </a:xfrm>
          <a:prstGeom prst="rect">
            <a:avLst/>
          </a:prstGeom>
          <a:noFill/>
        </p:spPr>
        <p:txBody>
          <a:bodyPr wrap="square">
            <a:spAutoFit/>
          </a:bodyPr>
          <a:lstStyle/>
          <a:p>
            <a:pPr algn="ctr">
              <a:defRPr/>
            </a:pPr>
            <a:r>
              <a:rPr lang="en-US" sz="24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a:t>
            </a:r>
            <a:r>
              <a:rPr lang="en-US" sz="2400" b="1" i="1" dirty="0" err="1">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a+b+c+d</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2" name="TextBox 31"/>
          <p:cNvSpPr txBox="1"/>
          <p:nvPr/>
        </p:nvSpPr>
        <p:spPr>
          <a:xfrm>
            <a:off x="5535175" y="3641842"/>
            <a:ext cx="1828800" cy="461665"/>
          </a:xfrm>
          <a:prstGeom prst="rect">
            <a:avLst/>
          </a:prstGeom>
          <a:noFill/>
        </p:spPr>
        <p:txBody>
          <a:bodyPr wrap="square">
            <a:spAutoFit/>
          </a:bodyPr>
          <a:lstStyle/>
          <a:p>
            <a:pPr algn="ctr">
              <a:defRPr/>
            </a:pPr>
            <a:r>
              <a:rPr lang="en-US" sz="24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2(</a:t>
            </a:r>
            <a:r>
              <a:rPr lang="en-US" sz="2400" b="1" i="1" dirty="0" err="1">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r>
              <a:rPr lang="en-US" sz="24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3" name="TextBox 32"/>
          <p:cNvSpPr txBox="1"/>
          <p:nvPr/>
        </p:nvSpPr>
        <p:spPr>
          <a:xfrm>
            <a:off x="7304762" y="3659330"/>
            <a:ext cx="1828800" cy="461665"/>
          </a:xfrm>
          <a:prstGeom prst="rect">
            <a:avLst/>
          </a:prstGeom>
          <a:noFill/>
        </p:spPr>
        <p:txBody>
          <a:bodyPr wrap="square">
            <a:spAutoFit/>
          </a:bodyPr>
          <a:lstStyle/>
          <a:p>
            <a:pPr algn="ctr">
              <a:defRPr/>
            </a:pPr>
            <a:r>
              <a:rPr lang="en-US" sz="24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4m</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4" name="TextBox 33"/>
          <p:cNvSpPr txBox="1"/>
          <p:nvPr/>
        </p:nvSpPr>
        <p:spPr>
          <a:xfrm>
            <a:off x="533400" y="5197975"/>
            <a:ext cx="1828800"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a:t>
            </a:r>
            <a:r>
              <a:rPr lang="en-US" sz="2800" b="1" i="1" baseline="30000"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2</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5" name="TextBox 34"/>
          <p:cNvSpPr txBox="1"/>
          <p:nvPr/>
        </p:nvSpPr>
        <p:spPr>
          <a:xfrm>
            <a:off x="1990961" y="5197975"/>
            <a:ext cx="1828800"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ab</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6" name="TextBox 35"/>
              <p:cNvSpPr txBox="1"/>
              <p:nvPr/>
            </p:nvSpPr>
            <p:spPr>
              <a:xfrm>
                <a:off x="3640614" y="5109232"/>
                <a:ext cx="2057401" cy="712631"/>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ctrlPr>
                      </m:fPr>
                      <m:num>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𝟏</m:t>
                        </m:r>
                      </m:num>
                      <m:den>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𝟐</m:t>
                        </m:r>
                      </m:den>
                    </m:f>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m:t>
                    </m:r>
                  </m:oMath>
                </a14:m>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a+b)h</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640614" y="5109232"/>
                <a:ext cx="2057401" cy="712631"/>
              </a:xfrm>
              <a:prstGeom prst="rect">
                <a:avLst/>
              </a:prstGeom>
              <a:blipFill rotWithShape="0">
                <a:blip r:embed="rId3"/>
                <a:stretch>
                  <a:fillRect l="-2663" r="-3846" b="-17094"/>
                </a:stretch>
              </a:blipFill>
            </p:spPr>
            <p:txBody>
              <a:bodyPr/>
              <a:lstStyle/>
              <a:p>
                <a:r>
                  <a:rPr lang="en-US">
                    <a:noFill/>
                  </a:rPr>
                  <a:t> </a:t>
                </a:r>
              </a:p>
            </p:txBody>
          </p:sp>
        </mc:Fallback>
      </mc:AlternateContent>
      <p:sp>
        <p:nvSpPr>
          <p:cNvPr id="37" name="TextBox 36"/>
          <p:cNvSpPr txBox="1"/>
          <p:nvPr/>
        </p:nvSpPr>
        <p:spPr>
          <a:xfrm>
            <a:off x="5314041" y="5197974"/>
            <a:ext cx="2057401"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=ah</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 name="TextBox 37"/>
              <p:cNvSpPr txBox="1"/>
              <p:nvPr/>
            </p:nvSpPr>
            <p:spPr>
              <a:xfrm>
                <a:off x="7066302" y="5155698"/>
                <a:ext cx="2057401" cy="712631"/>
              </a:xfrm>
              <a:prstGeom prst="rect">
                <a:avLst/>
              </a:prstGeom>
              <a:noFill/>
            </p:spPr>
            <p:txBody>
              <a:bodyPr wrap="square">
                <a:spAutoFit/>
              </a:bodyPr>
              <a:lstStyle/>
              <a:p>
                <a:pPr algn="ctr">
                  <a:defRPr/>
                </a:pPr>
                <a:r>
                  <a:rPr lang="en-US" sz="2800" b="1" i="1">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ctrlPr>
                      </m:fPr>
                      <m:num>
                        <m: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𝟏</m:t>
                        </m:r>
                      </m:num>
                      <m:den>
                        <m: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𝟐</m:t>
                        </m:r>
                      </m:den>
                    </m:f>
                  </m:oMath>
                </a14:m>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7066302" y="5155698"/>
                <a:ext cx="2057401" cy="712631"/>
              </a:xfrm>
              <a:prstGeom prst="rect">
                <a:avLst/>
              </a:prstGeom>
              <a:blipFill rotWithShape="0">
                <a:blip r:embed="rId4"/>
                <a:stretch>
                  <a:fillRect b="-16239"/>
                </a:stretch>
              </a:blipFill>
            </p:spPr>
            <p:txBody>
              <a:bodyPr/>
              <a:lstStyle/>
              <a:p>
                <a:r>
                  <a:rPr lang="en-US">
                    <a:noFill/>
                  </a:rPr>
                  <a:t> </a:t>
                </a:r>
              </a:p>
            </p:txBody>
          </p:sp>
        </mc:Fallback>
      </mc:AlternateContent>
      <p:sp>
        <p:nvSpPr>
          <p:cNvPr id="39" name="Text Box 5"/>
          <p:cNvSpPr txBox="1">
            <a:spLocks noChangeArrowheads="1"/>
          </p:cNvSpPr>
          <p:nvPr/>
        </p:nvSpPr>
        <p:spPr bwMode="auto">
          <a:xfrm>
            <a:off x="312159" y="1131298"/>
            <a:ext cx="8589486" cy="584775"/>
          </a:xfrm>
          <a:prstGeom prst="rect">
            <a:avLst/>
          </a:prstGeom>
          <a:solidFill>
            <a:schemeClr val="bg1"/>
          </a:solidFill>
          <a:ln w="9525">
            <a:solidFill>
              <a:schemeClr val="bg1"/>
            </a:solidFill>
            <a:miter lim="800000"/>
            <a:headEnd/>
            <a:tailEnd/>
          </a:ln>
        </p:spPr>
        <p:txBody>
          <a:bodyPr wrap="square">
            <a:spAutoFit/>
          </a:bodyPr>
          <a:lstStyle/>
          <a:p>
            <a:pPr>
              <a:spcBef>
                <a:spcPct val="50000"/>
              </a:spcBef>
            </a:pPr>
            <a:r>
              <a:rPr lang="en-US" sz="3200" b="1" i="1" dirty="0">
                <a:solidFill>
                  <a:srgbClr val="00B050"/>
                </a:solidFill>
              </a:rPr>
              <a:t>CHU VI, DIỆN TÍCH CỦA MỘT SỐ TỨ GIÁC ĐÃ HỌC</a:t>
            </a:r>
          </a:p>
        </p:txBody>
      </p:sp>
      <p:pic>
        <p:nvPicPr>
          <p:cNvPr id="2" name="Picture 1">
            <a:extLst>
              <a:ext uri="{FF2B5EF4-FFF2-40B4-BE49-F238E27FC236}">
                <a16:creationId xmlns:a16="http://schemas.microsoft.com/office/drawing/2014/main" id="{9C38F8B4-B480-B04D-41E1-9161E6346F7D}"/>
              </a:ext>
            </a:extLst>
          </p:cNvPr>
          <p:cNvPicPr>
            <a:picLocks noChangeAspect="1"/>
          </p:cNvPicPr>
          <p:nvPr/>
        </p:nvPicPr>
        <p:blipFill>
          <a:blip r:embed="rId5"/>
          <a:stretch>
            <a:fillRect/>
          </a:stretch>
        </p:blipFill>
        <p:spPr>
          <a:xfrm>
            <a:off x="25142" y="33923"/>
            <a:ext cx="1097375" cy="1097375"/>
          </a:xfrm>
          <a:prstGeom prst="rect">
            <a:avLst/>
          </a:prstGeom>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randombar(horizont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randombar(horizont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randombar(horizont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randombar(horizontal)">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randombar(horizontal)">
                                      <p:cBhvr>
                                        <p:cTn id="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16200000">
            <a:off x="4474664" y="2294191"/>
            <a:ext cx="663575" cy="225332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678691" y="2995549"/>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474669" y="3208594"/>
            <a:ext cx="663574" cy="2253327"/>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678692" y="3877486"/>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475199" y="4079789"/>
            <a:ext cx="662510" cy="2253329"/>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679224" y="4748682"/>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442528" y="4883935"/>
            <a:ext cx="662510" cy="2253329"/>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679224" y="5552829"/>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691523" y="2989569"/>
            <a:ext cx="476247"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A</a:t>
            </a:r>
          </a:p>
        </p:txBody>
      </p:sp>
      <p:sp>
        <p:nvSpPr>
          <p:cNvPr id="17" name="TextBox 33"/>
          <p:cNvSpPr txBox="1">
            <a:spLocks noChangeArrowheads="1"/>
          </p:cNvSpPr>
          <p:nvPr/>
        </p:nvSpPr>
        <p:spPr bwMode="auto">
          <a:xfrm>
            <a:off x="6709517" y="3903971"/>
            <a:ext cx="43260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B</a:t>
            </a:r>
          </a:p>
        </p:txBody>
      </p:sp>
      <p:sp>
        <p:nvSpPr>
          <p:cNvPr id="18" name="TextBox 34"/>
          <p:cNvSpPr txBox="1">
            <a:spLocks noChangeArrowheads="1"/>
          </p:cNvSpPr>
          <p:nvPr/>
        </p:nvSpPr>
        <p:spPr bwMode="auto">
          <a:xfrm>
            <a:off x="6711767" y="4821612"/>
            <a:ext cx="427149"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C</a:t>
            </a:r>
          </a:p>
        </p:txBody>
      </p:sp>
      <p:sp>
        <p:nvSpPr>
          <p:cNvPr id="19" name="TextBox 35"/>
          <p:cNvSpPr txBox="1">
            <a:spLocks noChangeArrowheads="1"/>
          </p:cNvSpPr>
          <p:nvPr/>
        </p:nvSpPr>
        <p:spPr bwMode="auto">
          <a:xfrm>
            <a:off x="6693209" y="5580369"/>
            <a:ext cx="47215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D</a:t>
            </a:r>
          </a:p>
        </p:txBody>
      </p:sp>
      <p:sp>
        <p:nvSpPr>
          <p:cNvPr id="20" name="Rectangle 32"/>
          <p:cNvSpPr>
            <a:spLocks noChangeArrowheads="1"/>
          </p:cNvSpPr>
          <p:nvPr/>
        </p:nvSpPr>
        <p:spPr bwMode="auto">
          <a:xfrm>
            <a:off x="4196858" y="3198778"/>
            <a:ext cx="1629231" cy="584775"/>
          </a:xfrm>
          <a:prstGeom prst="rect">
            <a:avLst/>
          </a:prstGeom>
          <a:noFill/>
          <a:ln w="9525">
            <a:noFill/>
            <a:miter lim="800000"/>
            <a:headEnd/>
            <a:tailEnd/>
          </a:ln>
        </p:spPr>
        <p:txBody>
          <a:bodyPr wrap="square">
            <a:spAutoFit/>
          </a:bodyPr>
          <a:lstStyle/>
          <a:p>
            <a:pPr algn="ctr"/>
            <a:r>
              <a:rPr lang="en-US" sz="3200" dirty="0">
                <a:solidFill>
                  <a:schemeClr val="bg1"/>
                </a:solidFill>
              </a:rPr>
              <a:t>9 cm</a:t>
            </a:r>
            <a:r>
              <a:rPr lang="en-US" sz="3200" baseline="30000" dirty="0">
                <a:solidFill>
                  <a:schemeClr val="bg1"/>
                </a:solidFill>
              </a:rPr>
              <a:t>2</a:t>
            </a:r>
            <a:endParaRPr lang="en-US" sz="1600" dirty="0"/>
          </a:p>
        </p:txBody>
      </p:sp>
      <p:sp>
        <p:nvSpPr>
          <p:cNvPr id="21" name="Rectangle 37"/>
          <p:cNvSpPr>
            <a:spLocks noChangeArrowheads="1"/>
          </p:cNvSpPr>
          <p:nvPr/>
        </p:nvSpPr>
        <p:spPr bwMode="auto">
          <a:xfrm>
            <a:off x="4073109" y="4103456"/>
            <a:ext cx="1723605" cy="584775"/>
          </a:xfrm>
          <a:prstGeom prst="rect">
            <a:avLst/>
          </a:prstGeom>
          <a:noFill/>
          <a:ln w="9525">
            <a:noFill/>
            <a:miter lim="800000"/>
            <a:headEnd/>
            <a:tailEnd/>
          </a:ln>
        </p:spPr>
        <p:txBody>
          <a:bodyPr wrap="square">
            <a:spAutoFit/>
          </a:bodyPr>
          <a:lstStyle/>
          <a:p>
            <a:pPr algn="ctr"/>
            <a:r>
              <a:rPr lang="en-US" sz="3200" dirty="0">
                <a:solidFill>
                  <a:schemeClr val="bg1"/>
                </a:solidFill>
              </a:rPr>
              <a:t>36 cm</a:t>
            </a:r>
            <a:r>
              <a:rPr lang="en-US" sz="3200" baseline="30000" dirty="0">
                <a:solidFill>
                  <a:schemeClr val="bg1"/>
                </a:solidFill>
              </a:rPr>
              <a:t>2</a:t>
            </a:r>
            <a:endParaRPr lang="en-US" sz="1600" dirty="0"/>
          </a:p>
        </p:txBody>
      </p:sp>
      <p:sp>
        <p:nvSpPr>
          <p:cNvPr id="22" name="Rectangle 38"/>
          <p:cNvSpPr>
            <a:spLocks noChangeArrowheads="1"/>
          </p:cNvSpPr>
          <p:nvPr/>
        </p:nvSpPr>
        <p:spPr bwMode="auto">
          <a:xfrm>
            <a:off x="4129477" y="4990668"/>
            <a:ext cx="1617117" cy="523220"/>
          </a:xfrm>
          <a:prstGeom prst="rect">
            <a:avLst/>
          </a:prstGeom>
          <a:noFill/>
          <a:ln w="9525">
            <a:noFill/>
            <a:miter lim="800000"/>
            <a:headEnd/>
            <a:tailEnd/>
          </a:ln>
        </p:spPr>
        <p:txBody>
          <a:bodyPr wrap="square">
            <a:spAutoFit/>
          </a:bodyPr>
          <a:lstStyle/>
          <a:p>
            <a:pPr algn="ctr"/>
            <a:r>
              <a:rPr lang="vi-VN" sz="2800" dirty="0">
                <a:solidFill>
                  <a:schemeClr val="bg1"/>
                </a:solidFill>
              </a:rPr>
              <a:t>19</a:t>
            </a:r>
            <a:r>
              <a:rPr lang="en-US" sz="2800" dirty="0">
                <a:solidFill>
                  <a:schemeClr val="bg1"/>
                </a:solidFill>
              </a:rPr>
              <a:t> cm</a:t>
            </a:r>
            <a:r>
              <a:rPr lang="en-US" sz="2800" baseline="30000" dirty="0">
                <a:solidFill>
                  <a:schemeClr val="bg1"/>
                </a:solidFill>
              </a:rPr>
              <a:t>2</a:t>
            </a:r>
            <a:endParaRPr lang="en-US" sz="1400" dirty="0"/>
          </a:p>
        </p:txBody>
      </p:sp>
      <p:sp>
        <p:nvSpPr>
          <p:cNvPr id="23" name="Rectangle 39"/>
          <p:cNvSpPr>
            <a:spLocks noChangeArrowheads="1"/>
          </p:cNvSpPr>
          <p:nvPr/>
        </p:nvSpPr>
        <p:spPr bwMode="auto">
          <a:xfrm>
            <a:off x="3948243" y="5757080"/>
            <a:ext cx="1952205" cy="584775"/>
          </a:xfrm>
          <a:prstGeom prst="rect">
            <a:avLst/>
          </a:prstGeom>
          <a:noFill/>
          <a:ln w="9525">
            <a:noFill/>
            <a:miter lim="800000"/>
            <a:headEnd/>
            <a:tailEnd/>
          </a:ln>
        </p:spPr>
        <p:txBody>
          <a:bodyPr wrap="square">
            <a:spAutoFit/>
          </a:bodyPr>
          <a:lstStyle/>
          <a:p>
            <a:pPr algn="ctr"/>
            <a:r>
              <a:rPr lang="en-US" sz="3200" dirty="0">
                <a:solidFill>
                  <a:schemeClr val="bg1"/>
                </a:solidFill>
                <a:latin typeface="+mj-lt"/>
              </a:rPr>
              <a:t>18 cm</a:t>
            </a:r>
            <a:r>
              <a:rPr lang="en-US" sz="3200" baseline="30000" dirty="0">
                <a:solidFill>
                  <a:schemeClr val="bg1"/>
                </a:solidFill>
                <a:latin typeface="+mj-lt"/>
              </a:rPr>
              <a:t>2</a:t>
            </a:r>
            <a:endParaRPr lang="en-US" sz="3200" dirty="0">
              <a:latin typeface="+mj-lt"/>
            </a:endParaRPr>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31" y="2760930"/>
            <a:ext cx="2387598" cy="35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p:nvSpPr>
        <p:spPr>
          <a:xfrm>
            <a:off x="6548745" y="5699512"/>
            <a:ext cx="74643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6050859" y="1041396"/>
            <a:ext cx="2774189" cy="1976883"/>
          </a:xfrm>
          <a:prstGeom prst="rect">
            <a:avLst/>
          </a:prstGeom>
        </p:spPr>
      </p:pic>
      <p:sp>
        <p:nvSpPr>
          <p:cNvPr id="39" name="TextBox 38"/>
          <p:cNvSpPr txBox="1"/>
          <p:nvPr/>
        </p:nvSpPr>
        <p:spPr>
          <a:xfrm>
            <a:off x="1371599" y="190260"/>
            <a:ext cx="7676975"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a:t>2. </a:t>
            </a:r>
            <a:r>
              <a:rPr lang="en-US" sz="2800" dirty="0" err="1"/>
              <a:t>Biết</a:t>
            </a:r>
            <a:r>
              <a:rPr lang="en-US" sz="2800" dirty="0"/>
              <a:t> </a:t>
            </a:r>
            <a:r>
              <a:rPr lang="en-US" sz="2800" dirty="0" err="1"/>
              <a:t>mỗi</a:t>
            </a:r>
            <a:r>
              <a:rPr lang="en-US" sz="2800" dirty="0"/>
              <a:t> ô </a:t>
            </a:r>
            <a:r>
              <a:rPr lang="en-US" sz="2800" dirty="0" err="1"/>
              <a:t>vuông</a:t>
            </a:r>
            <a:r>
              <a:rPr lang="en-US" sz="2800" dirty="0"/>
              <a:t> ở </a:t>
            </a:r>
            <a:r>
              <a:rPr lang="en-US" sz="2800" dirty="0" err="1"/>
              <a:t>hình</a:t>
            </a:r>
            <a:r>
              <a:rPr lang="en-US" sz="2800" dirty="0"/>
              <a:t> </a:t>
            </a:r>
            <a:r>
              <a:rPr lang="en-US" sz="2800" dirty="0" err="1"/>
              <a:t>dưới</a:t>
            </a:r>
            <a:r>
              <a:rPr lang="en-US" sz="2800" dirty="0"/>
              <a:t> </a:t>
            </a:r>
            <a:r>
              <a:rPr lang="en-US" sz="2800" dirty="0" err="1"/>
              <a:t>có</a:t>
            </a:r>
            <a:r>
              <a:rPr lang="en-US" sz="2800" dirty="0"/>
              <a:t> </a:t>
            </a:r>
            <a:r>
              <a:rPr lang="en-US" sz="2800" dirty="0" err="1"/>
              <a:t>cạnh</a:t>
            </a:r>
            <a:r>
              <a:rPr lang="en-US" sz="2800" dirty="0"/>
              <a:t> </a:t>
            </a:r>
            <a:r>
              <a:rPr lang="en-US" sz="2800" dirty="0" err="1"/>
              <a:t>là</a:t>
            </a:r>
            <a:r>
              <a:rPr lang="en-US" sz="2800" dirty="0"/>
              <a:t> 1cm. </a:t>
            </a:r>
            <a:r>
              <a:rPr lang="en-US" sz="2800" dirty="0" err="1"/>
              <a:t>Diện</a:t>
            </a:r>
            <a:r>
              <a:rPr lang="en-US" sz="2800" dirty="0"/>
              <a:t> </a:t>
            </a:r>
            <a:r>
              <a:rPr lang="en-US" sz="2800" dirty="0" err="1"/>
              <a:t>tích</a:t>
            </a:r>
            <a:r>
              <a:rPr lang="en-US" sz="2800" dirty="0"/>
              <a:t> của </a:t>
            </a:r>
            <a:r>
              <a:rPr lang="en-US" sz="2800" dirty="0" err="1"/>
              <a:t>hình</a:t>
            </a:r>
            <a:r>
              <a:rPr lang="en-US" sz="2800" dirty="0"/>
              <a:t> bình </a:t>
            </a:r>
            <a:r>
              <a:rPr lang="en-US" sz="2800" dirty="0" err="1"/>
              <a:t>hành</a:t>
            </a:r>
            <a:r>
              <a:rPr lang="en-US" sz="2800" dirty="0"/>
              <a:t> MNPQ </a:t>
            </a:r>
            <a:r>
              <a:rPr lang="en-US" sz="2800" dirty="0" err="1"/>
              <a:t>là</a:t>
            </a:r>
            <a:r>
              <a:rPr lang="en-US" sz="2800" dirty="0"/>
              <a:t>:</a:t>
            </a:r>
          </a:p>
        </p:txBody>
      </p:sp>
      <p:sp>
        <p:nvSpPr>
          <p:cNvPr id="40" name="Rounded Rectangle 39"/>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41" name="Rounded Rectangle 40"/>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42" name="Rounded Rectangle 41"/>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43" name="Rounded Rectangle 42"/>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44" name="Rounded Rectangle 43"/>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45" name="Rounded Rectangle 44"/>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46" name="Rounded Rectangle 45"/>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47" name="Rounded Rectangle 46"/>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48" name="Rounded Rectangle 47"/>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49" name="Rounded Rectangle 48"/>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50" name="Rounded Rectangle 49"/>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51" name="Rounded Rectangle 50"/>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52" name="Rounded Rectangle 51"/>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53" name="Rounded Rectangle 52"/>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54" name="Rounded Rectangle 53"/>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55" name="Rounded Rectangle 54"/>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56"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600200" y="1752600"/>
            <a:ext cx="789361" cy="7905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5EDFE68-B412-E8D3-D834-2B425618758B}"/>
              </a:ext>
            </a:extLst>
          </p:cNvPr>
          <p:cNvPicPr>
            <a:picLocks noChangeAspect="1"/>
          </p:cNvPicPr>
          <p:nvPr/>
        </p:nvPicPr>
        <p:blipFill>
          <a:blip r:embed="rId7"/>
          <a:stretch>
            <a:fillRect/>
          </a:stretch>
        </p:blipFill>
        <p:spPr>
          <a:xfrm>
            <a:off x="73303" y="64516"/>
            <a:ext cx="954107" cy="954107"/>
          </a:xfrm>
          <a:prstGeom prst="rect">
            <a:avLst/>
          </a:prstGeom>
        </p:spPr>
      </p:pic>
    </p:spTree>
    <p:extLst>
      <p:ext uri="{BB962C8B-B14F-4D97-AF65-F5344CB8AC3E}">
        <p14:creationId xmlns:p14="http://schemas.microsoft.com/office/powerpoint/2010/main" val="237645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0"/>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6"/>
                  </p:tgtEl>
                </p:cond>
              </p:nextCondLst>
            </p:seq>
          </p:childTnLst>
        </p:cTn>
      </p:par>
    </p:tnLst>
    <p:bldLst>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16200000">
            <a:off x="4125912" y="2264647"/>
            <a:ext cx="663575" cy="2362198"/>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347924" y="3050736"/>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125917" y="3179050"/>
            <a:ext cx="663574" cy="236219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347925" y="3932673"/>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126447" y="4050245"/>
            <a:ext cx="662510" cy="23622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348457" y="4803869"/>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126447" y="4854391"/>
            <a:ext cx="662510" cy="23622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348457" y="5608016"/>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360756" y="3044756"/>
            <a:ext cx="476247"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A</a:t>
            </a:r>
          </a:p>
        </p:txBody>
      </p:sp>
      <p:sp>
        <p:nvSpPr>
          <p:cNvPr id="17" name="TextBox 33"/>
          <p:cNvSpPr txBox="1">
            <a:spLocks noChangeArrowheads="1"/>
          </p:cNvSpPr>
          <p:nvPr/>
        </p:nvSpPr>
        <p:spPr bwMode="auto">
          <a:xfrm>
            <a:off x="6378750" y="3959158"/>
            <a:ext cx="43260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B</a:t>
            </a:r>
          </a:p>
        </p:txBody>
      </p:sp>
      <p:sp>
        <p:nvSpPr>
          <p:cNvPr id="18" name="TextBox 34"/>
          <p:cNvSpPr txBox="1">
            <a:spLocks noChangeArrowheads="1"/>
          </p:cNvSpPr>
          <p:nvPr/>
        </p:nvSpPr>
        <p:spPr bwMode="auto">
          <a:xfrm>
            <a:off x="6381000" y="4876799"/>
            <a:ext cx="427149"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C</a:t>
            </a:r>
          </a:p>
        </p:txBody>
      </p:sp>
      <p:sp>
        <p:nvSpPr>
          <p:cNvPr id="19" name="TextBox 35"/>
          <p:cNvSpPr txBox="1">
            <a:spLocks noChangeArrowheads="1"/>
          </p:cNvSpPr>
          <p:nvPr/>
        </p:nvSpPr>
        <p:spPr bwMode="auto">
          <a:xfrm>
            <a:off x="6362442" y="5635556"/>
            <a:ext cx="47215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D</a:t>
            </a:r>
          </a:p>
        </p:txBody>
      </p:sp>
      <p:sp>
        <p:nvSpPr>
          <p:cNvPr id="20" name="Rectangle 32"/>
          <p:cNvSpPr>
            <a:spLocks noChangeArrowheads="1"/>
          </p:cNvSpPr>
          <p:nvPr/>
        </p:nvSpPr>
        <p:spPr bwMode="auto">
          <a:xfrm>
            <a:off x="3704769" y="3176744"/>
            <a:ext cx="1629231" cy="584775"/>
          </a:xfrm>
          <a:prstGeom prst="rect">
            <a:avLst/>
          </a:prstGeom>
          <a:noFill/>
          <a:ln w="9525">
            <a:noFill/>
            <a:miter lim="800000"/>
            <a:headEnd/>
            <a:tailEnd/>
          </a:ln>
        </p:spPr>
        <p:txBody>
          <a:bodyPr wrap="square">
            <a:spAutoFit/>
          </a:bodyPr>
          <a:lstStyle/>
          <a:p>
            <a:pPr algn="ctr"/>
            <a:r>
              <a:rPr lang="en-US" sz="3200" dirty="0">
                <a:solidFill>
                  <a:schemeClr val="bg1"/>
                </a:solidFill>
                <a:latin typeface="+mj-lt"/>
              </a:rPr>
              <a:t>7 cm</a:t>
            </a:r>
            <a:endParaRPr lang="en-US" sz="3200" dirty="0">
              <a:latin typeface="+mj-lt"/>
            </a:endParaRPr>
          </a:p>
        </p:txBody>
      </p:sp>
      <p:sp>
        <p:nvSpPr>
          <p:cNvPr id="21" name="Rectangle 37"/>
          <p:cNvSpPr>
            <a:spLocks noChangeArrowheads="1"/>
          </p:cNvSpPr>
          <p:nvPr/>
        </p:nvSpPr>
        <p:spPr bwMode="auto">
          <a:xfrm>
            <a:off x="3886176" y="4065036"/>
            <a:ext cx="1244382" cy="584775"/>
          </a:xfrm>
          <a:prstGeom prst="rect">
            <a:avLst/>
          </a:prstGeom>
          <a:noFill/>
          <a:ln w="9525">
            <a:noFill/>
            <a:miter lim="800000"/>
            <a:headEnd/>
            <a:tailEnd/>
          </a:ln>
        </p:spPr>
        <p:txBody>
          <a:bodyPr wrap="square">
            <a:spAutoFit/>
          </a:bodyPr>
          <a:lstStyle/>
          <a:p>
            <a:pPr algn="ctr"/>
            <a:r>
              <a:rPr lang="en-US" sz="3200" dirty="0">
                <a:solidFill>
                  <a:schemeClr val="bg1"/>
                </a:solidFill>
              </a:rPr>
              <a:t>15 cm</a:t>
            </a:r>
            <a:endParaRPr lang="en-US" sz="3200" dirty="0"/>
          </a:p>
        </p:txBody>
      </p:sp>
      <p:sp>
        <p:nvSpPr>
          <p:cNvPr id="22" name="Rectangle 38"/>
          <p:cNvSpPr>
            <a:spLocks noChangeArrowheads="1"/>
          </p:cNvSpPr>
          <p:nvPr/>
        </p:nvSpPr>
        <p:spPr bwMode="auto">
          <a:xfrm>
            <a:off x="3514268" y="4960784"/>
            <a:ext cx="2010231" cy="584775"/>
          </a:xfrm>
          <a:prstGeom prst="rect">
            <a:avLst/>
          </a:prstGeom>
          <a:noFill/>
          <a:ln w="9525">
            <a:noFill/>
            <a:miter lim="800000"/>
            <a:headEnd/>
            <a:tailEnd/>
          </a:ln>
        </p:spPr>
        <p:txBody>
          <a:bodyPr wrap="square">
            <a:spAutoFit/>
          </a:bodyPr>
          <a:lstStyle/>
          <a:p>
            <a:pPr algn="ctr"/>
            <a:r>
              <a:rPr lang="en-US" sz="3200" dirty="0">
                <a:solidFill>
                  <a:schemeClr val="bg1"/>
                </a:solidFill>
              </a:rPr>
              <a:t>14 cm</a:t>
            </a:r>
            <a:endParaRPr lang="en-US" sz="3200" dirty="0"/>
          </a:p>
        </p:txBody>
      </p:sp>
      <p:sp>
        <p:nvSpPr>
          <p:cNvPr id="23" name="Rectangle 39"/>
          <p:cNvSpPr>
            <a:spLocks noChangeArrowheads="1"/>
          </p:cNvSpPr>
          <p:nvPr/>
        </p:nvSpPr>
        <p:spPr bwMode="auto">
          <a:xfrm>
            <a:off x="3477540" y="5725883"/>
            <a:ext cx="1976629" cy="584775"/>
          </a:xfrm>
          <a:prstGeom prst="rect">
            <a:avLst/>
          </a:prstGeom>
          <a:noFill/>
          <a:ln w="9525">
            <a:noFill/>
            <a:miter lim="800000"/>
            <a:headEnd/>
            <a:tailEnd/>
          </a:ln>
        </p:spPr>
        <p:txBody>
          <a:bodyPr wrap="square">
            <a:spAutoFit/>
          </a:bodyPr>
          <a:lstStyle/>
          <a:p>
            <a:pPr algn="ctr"/>
            <a:r>
              <a:rPr lang="en-US" sz="3200" dirty="0">
                <a:solidFill>
                  <a:schemeClr val="bg1"/>
                </a:solidFill>
              </a:rPr>
              <a:t>30 cm</a:t>
            </a:r>
            <a:endParaRPr lang="en-US" sz="3200" dirty="0"/>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0" y="3028162"/>
            <a:ext cx="2483600" cy="35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p:nvSpPr>
        <p:spPr>
          <a:xfrm>
            <a:off x="6252952" y="5724957"/>
            <a:ext cx="74643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524001" y="196133"/>
            <a:ext cx="7524574" cy="138499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a:t>3. </a:t>
            </a:r>
            <a:r>
              <a:rPr lang="en-US" sz="2800" dirty="0" err="1"/>
              <a:t>Một</a:t>
            </a:r>
            <a:r>
              <a:rPr lang="en-US" sz="2800" dirty="0"/>
              <a:t> </a:t>
            </a:r>
            <a:r>
              <a:rPr lang="en-US" sz="2800" dirty="0" err="1"/>
              <a:t>miếng</a:t>
            </a:r>
            <a:r>
              <a:rPr lang="en-US" sz="2800" dirty="0"/>
              <a:t> </a:t>
            </a:r>
            <a:r>
              <a:rPr lang="en-US" sz="2800" dirty="0" err="1"/>
              <a:t>gỗ</a:t>
            </a:r>
            <a:r>
              <a:rPr lang="en-US" sz="2800" dirty="0"/>
              <a:t> </a:t>
            </a:r>
            <a:r>
              <a:rPr lang="en-US" sz="2800" dirty="0" err="1"/>
              <a:t>hình</a:t>
            </a:r>
            <a:r>
              <a:rPr lang="en-US" sz="2800" dirty="0"/>
              <a:t> </a:t>
            </a:r>
            <a:r>
              <a:rPr lang="en-US" sz="2800" dirty="0" err="1"/>
              <a:t>chữ</a:t>
            </a:r>
            <a:r>
              <a:rPr lang="en-US" sz="2800" dirty="0"/>
              <a:t> </a:t>
            </a:r>
            <a:r>
              <a:rPr lang="en-US" sz="2800" dirty="0" err="1"/>
              <a:t>nhật</a:t>
            </a:r>
            <a:r>
              <a:rPr lang="en-US" sz="2800" dirty="0"/>
              <a:t> </a:t>
            </a:r>
            <a:r>
              <a:rPr lang="en-US" sz="2800" dirty="0" err="1"/>
              <a:t>có</a:t>
            </a:r>
            <a:r>
              <a:rPr lang="en-US" sz="2800" dirty="0"/>
              <a:t> </a:t>
            </a:r>
            <a:r>
              <a:rPr lang="en-US" sz="2800" dirty="0" err="1"/>
              <a:t>kích</a:t>
            </a:r>
            <a:r>
              <a:rPr lang="en-US" sz="2800" dirty="0"/>
              <a:t> </a:t>
            </a:r>
            <a:r>
              <a:rPr lang="en-US" sz="2800" dirty="0" err="1"/>
              <a:t>thước</a:t>
            </a:r>
            <a:r>
              <a:rPr lang="en-US" sz="2800" dirty="0"/>
              <a:t> </a:t>
            </a:r>
            <a:r>
              <a:rPr lang="en-US" sz="2800" dirty="0" err="1"/>
              <a:t>một</a:t>
            </a:r>
            <a:r>
              <a:rPr lang="en-US" sz="2800" dirty="0"/>
              <a:t> </a:t>
            </a:r>
            <a:r>
              <a:rPr lang="en-US" sz="2800" dirty="0" err="1"/>
              <a:t>chiều</a:t>
            </a:r>
            <a:r>
              <a:rPr lang="en-US" sz="2800" dirty="0"/>
              <a:t> </a:t>
            </a:r>
            <a:r>
              <a:rPr lang="en-US" sz="2800" dirty="0" err="1"/>
              <a:t>là</a:t>
            </a:r>
            <a:r>
              <a:rPr lang="en-US" sz="2800" dirty="0"/>
              <a:t> 8 cm, </a:t>
            </a:r>
            <a:r>
              <a:rPr lang="en-US" sz="2800" dirty="0" err="1"/>
              <a:t>diện</a:t>
            </a:r>
            <a:r>
              <a:rPr lang="en-US" sz="2800" dirty="0"/>
              <a:t> </a:t>
            </a:r>
            <a:r>
              <a:rPr lang="en-US" sz="2800" dirty="0" err="1"/>
              <a:t>tích</a:t>
            </a:r>
            <a:r>
              <a:rPr lang="en-US" sz="2800" dirty="0"/>
              <a:t> </a:t>
            </a:r>
            <a:r>
              <a:rPr lang="en-US" sz="2800" dirty="0" err="1"/>
              <a:t>là</a:t>
            </a:r>
            <a:r>
              <a:rPr lang="en-US" sz="2800" dirty="0"/>
              <a:t> 56 cm</a:t>
            </a:r>
            <a:r>
              <a:rPr lang="en-US" sz="2800" baseline="30000" dirty="0"/>
              <a:t>2</a:t>
            </a:r>
            <a:r>
              <a:rPr lang="en-US" sz="2800" dirty="0"/>
              <a:t>. Chu vi của </a:t>
            </a:r>
            <a:r>
              <a:rPr lang="en-US" sz="2800" dirty="0" err="1"/>
              <a:t>miếng</a:t>
            </a:r>
            <a:r>
              <a:rPr lang="en-US" sz="2800" dirty="0"/>
              <a:t> </a:t>
            </a:r>
            <a:r>
              <a:rPr lang="en-US" sz="2800" dirty="0" err="1"/>
              <a:t>gỗ</a:t>
            </a:r>
            <a:r>
              <a:rPr lang="en-US" sz="2800" dirty="0"/>
              <a:t> </a:t>
            </a:r>
            <a:r>
              <a:rPr lang="en-US" sz="2800" dirty="0" err="1"/>
              <a:t>là</a:t>
            </a:r>
            <a:r>
              <a:rPr lang="en-US" sz="2800" dirty="0"/>
              <a:t>:</a:t>
            </a:r>
          </a:p>
        </p:txBody>
      </p:sp>
      <p:sp>
        <p:nvSpPr>
          <p:cNvPr id="40" name="Rounded Rectangle 39"/>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41" name="Rounded Rectangle 40"/>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42" name="Rounded Rectangle 41"/>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43" name="Rounded Rectangle 42"/>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44" name="Rounded Rectangle 43"/>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45" name="Rounded Rectangle 44"/>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46" name="Rounded Rectangle 45"/>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47" name="Rounded Rectangle 46"/>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48" name="Rounded Rectangle 47"/>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49" name="Rounded Rectangle 48"/>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50" name="Rounded Rectangle 49"/>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51" name="Rounded Rectangle 50"/>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52" name="Rounded Rectangle 51"/>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53" name="Rounded Rectangle 52"/>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54" name="Rounded Rectangle 53"/>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55" name="Rounded Rectangle 54"/>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56" name="Picture 2" descr="Káº¿t quáº£ hÃ¬nh áº£nh cho icon Äá»ng há»"/>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158279" y="1850560"/>
            <a:ext cx="789361" cy="7905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5456662-3117-B291-9B88-98E3AD181A92}"/>
              </a:ext>
            </a:extLst>
          </p:cNvPr>
          <p:cNvPicPr>
            <a:picLocks noChangeAspect="1"/>
          </p:cNvPicPr>
          <p:nvPr/>
        </p:nvPicPr>
        <p:blipFill>
          <a:blip r:embed="rId6"/>
          <a:stretch>
            <a:fillRect/>
          </a:stretch>
        </p:blipFill>
        <p:spPr>
          <a:xfrm>
            <a:off x="19665" y="0"/>
            <a:ext cx="929688" cy="929688"/>
          </a:xfrm>
          <a:prstGeom prst="rect">
            <a:avLst/>
          </a:prstGeom>
        </p:spPr>
      </p:pic>
    </p:spTree>
    <p:extLst>
      <p:ext uri="{BB962C8B-B14F-4D97-AF65-F5344CB8AC3E}">
        <p14:creationId xmlns:p14="http://schemas.microsoft.com/office/powerpoint/2010/main" val="259867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0"/>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6"/>
                  </p:tgtEl>
                </p:cond>
              </p:nextCondLst>
            </p:seq>
          </p:childTnLst>
        </p:cTn>
      </p:par>
    </p:tnLst>
    <p:bldLst>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447799" y="186185"/>
            <a:ext cx="7491833"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a:t>4. </a:t>
            </a:r>
            <a:r>
              <a:rPr lang="en-US" sz="2400" dirty="0" err="1"/>
              <a:t>Một</a:t>
            </a:r>
            <a:r>
              <a:rPr lang="en-US" sz="2400" dirty="0"/>
              <a:t> </a:t>
            </a:r>
            <a:r>
              <a:rPr lang="en-US" sz="2400" dirty="0" err="1"/>
              <a:t>phòng</a:t>
            </a:r>
            <a:r>
              <a:rPr lang="en-US" sz="2400" dirty="0"/>
              <a:t> </a:t>
            </a:r>
            <a:r>
              <a:rPr lang="en-US" sz="2400" dirty="0" err="1"/>
              <a:t>tắm</a:t>
            </a:r>
            <a:r>
              <a:rPr lang="en-US" sz="2400" dirty="0"/>
              <a:t> </a:t>
            </a:r>
            <a:r>
              <a:rPr lang="en-US" sz="2400" dirty="0" err="1"/>
              <a:t>có</a:t>
            </a:r>
            <a:r>
              <a:rPr lang="en-US" sz="2400" dirty="0"/>
              <a:t> </a:t>
            </a:r>
            <a:r>
              <a:rPr lang="en-US" sz="2400" dirty="0" err="1"/>
              <a:t>treo</a:t>
            </a:r>
            <a:r>
              <a:rPr lang="en-US" sz="2400" dirty="0"/>
              <a:t> </a:t>
            </a:r>
            <a:r>
              <a:rPr lang="en-US" sz="2400" dirty="0" err="1"/>
              <a:t>một</a:t>
            </a:r>
            <a:r>
              <a:rPr lang="en-US" sz="2400" dirty="0"/>
              <a:t> </a:t>
            </a:r>
            <a:r>
              <a:rPr lang="en-US" sz="2400" dirty="0" err="1"/>
              <a:t>chiếc</a:t>
            </a:r>
            <a:r>
              <a:rPr lang="en-US" sz="2400" dirty="0"/>
              <a:t> </a:t>
            </a:r>
            <a:r>
              <a:rPr lang="en-US" sz="2400" dirty="0" err="1"/>
              <a:t>gương</a:t>
            </a:r>
            <a:r>
              <a:rPr lang="en-US" sz="2400" dirty="0"/>
              <a:t> </a:t>
            </a:r>
            <a:r>
              <a:rPr lang="en-US" sz="2400" dirty="0" err="1"/>
              <a:t>dạng</a:t>
            </a:r>
            <a:r>
              <a:rPr lang="en-US" sz="2400" dirty="0"/>
              <a:t> </a:t>
            </a:r>
            <a:r>
              <a:rPr lang="en-US" sz="2400" dirty="0" err="1"/>
              <a:t>hình</a:t>
            </a:r>
            <a:r>
              <a:rPr lang="en-US" sz="2400" dirty="0"/>
              <a:t> </a:t>
            </a:r>
            <a:r>
              <a:rPr lang="en-US" sz="2400" dirty="0" err="1"/>
              <a:t>thoi</a:t>
            </a:r>
            <a:r>
              <a:rPr lang="en-US" sz="2400" dirty="0"/>
              <a:t> </a:t>
            </a:r>
            <a:r>
              <a:rPr lang="en-US" sz="2400" dirty="0" err="1"/>
              <a:t>bên</a:t>
            </a:r>
            <a:r>
              <a:rPr lang="en-US" sz="2400" dirty="0"/>
              <a:t> </a:t>
            </a:r>
            <a:r>
              <a:rPr lang="en-US" sz="2400" dirty="0" err="1"/>
              <a:t>dưới</a:t>
            </a:r>
            <a:r>
              <a:rPr lang="en-US" sz="2400" dirty="0"/>
              <a:t>. </a:t>
            </a:r>
            <a:r>
              <a:rPr lang="en-US" sz="2400" dirty="0" err="1"/>
              <a:t>Biết</a:t>
            </a:r>
            <a:r>
              <a:rPr lang="en-US" sz="2400" dirty="0"/>
              <a:t> </a:t>
            </a:r>
            <a:r>
              <a:rPr lang="en-US" sz="2400" dirty="0" err="1"/>
              <a:t>mỗi</a:t>
            </a:r>
            <a:r>
              <a:rPr lang="en-US" sz="2400" dirty="0"/>
              <a:t> ô </a:t>
            </a:r>
            <a:r>
              <a:rPr lang="en-US" sz="2400" dirty="0" err="1"/>
              <a:t>vuông</a:t>
            </a:r>
            <a:r>
              <a:rPr lang="en-US" sz="2400" dirty="0"/>
              <a:t> </a:t>
            </a:r>
            <a:r>
              <a:rPr lang="en-US" sz="2400" dirty="0" err="1"/>
              <a:t>có</a:t>
            </a:r>
            <a:r>
              <a:rPr lang="en-US" sz="2400" dirty="0"/>
              <a:t> </a:t>
            </a:r>
            <a:r>
              <a:rPr lang="en-US" sz="2400" dirty="0" err="1"/>
              <a:t>cạnh</a:t>
            </a:r>
            <a:r>
              <a:rPr lang="en-US" sz="2400" dirty="0"/>
              <a:t> </a:t>
            </a:r>
            <a:r>
              <a:rPr lang="en-US" sz="2400" dirty="0" err="1"/>
              <a:t>là</a:t>
            </a:r>
            <a:r>
              <a:rPr lang="en-US" sz="2400" dirty="0"/>
              <a:t> 2 dm. </a:t>
            </a:r>
            <a:r>
              <a:rPr lang="en-US" sz="2400" dirty="0" err="1"/>
              <a:t>Diện</a:t>
            </a:r>
            <a:r>
              <a:rPr lang="en-US" sz="2400" dirty="0"/>
              <a:t> </a:t>
            </a:r>
            <a:r>
              <a:rPr lang="en-US" sz="2400" dirty="0" err="1"/>
              <a:t>tích</a:t>
            </a:r>
            <a:r>
              <a:rPr lang="en-US" sz="2400" dirty="0"/>
              <a:t> của </a:t>
            </a:r>
            <a:r>
              <a:rPr lang="en-US" sz="2400" dirty="0" err="1"/>
              <a:t>chiếc</a:t>
            </a:r>
            <a:r>
              <a:rPr lang="en-US" sz="2400" dirty="0"/>
              <a:t> </a:t>
            </a:r>
            <a:r>
              <a:rPr lang="en-US" sz="2400" dirty="0" err="1"/>
              <a:t>gương</a:t>
            </a:r>
            <a:r>
              <a:rPr lang="en-US" sz="2400" dirty="0"/>
              <a:t> </a:t>
            </a:r>
            <a:r>
              <a:rPr lang="en-US" sz="2400" dirty="0" err="1"/>
              <a:t>là</a:t>
            </a:r>
            <a:r>
              <a:rPr lang="en-US" sz="2400" dirty="0"/>
              <a:t>: </a:t>
            </a:r>
          </a:p>
        </p:txBody>
      </p:sp>
      <p:sp>
        <p:nvSpPr>
          <p:cNvPr id="8" name="Round Same Side Corner Rectangle 7"/>
          <p:cNvSpPr/>
          <p:nvPr/>
        </p:nvSpPr>
        <p:spPr>
          <a:xfrm rot="16200000">
            <a:off x="4164014" y="2641600"/>
            <a:ext cx="663575" cy="2438398"/>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ound Same Side Corner Rectangle 8"/>
          <p:cNvSpPr/>
          <p:nvPr/>
        </p:nvSpPr>
        <p:spPr>
          <a:xfrm rot="5400000" flipH="1">
            <a:off x="6335108" y="3465790"/>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164017" y="3556003"/>
            <a:ext cx="663574" cy="243839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335109" y="4347727"/>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164547" y="4427198"/>
            <a:ext cx="662510" cy="24384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335641" y="5218923"/>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164547" y="5231344"/>
            <a:ext cx="662510" cy="24384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335641" y="6023070"/>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347940" y="3459810"/>
            <a:ext cx="476247"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A</a:t>
            </a:r>
          </a:p>
        </p:txBody>
      </p:sp>
      <p:sp>
        <p:nvSpPr>
          <p:cNvPr id="17" name="TextBox 33"/>
          <p:cNvSpPr txBox="1">
            <a:spLocks noChangeArrowheads="1"/>
          </p:cNvSpPr>
          <p:nvPr/>
        </p:nvSpPr>
        <p:spPr bwMode="auto">
          <a:xfrm>
            <a:off x="6365934" y="4374212"/>
            <a:ext cx="43260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B</a:t>
            </a:r>
          </a:p>
        </p:txBody>
      </p:sp>
      <p:sp>
        <p:nvSpPr>
          <p:cNvPr id="18" name="TextBox 34"/>
          <p:cNvSpPr txBox="1">
            <a:spLocks noChangeArrowheads="1"/>
          </p:cNvSpPr>
          <p:nvPr/>
        </p:nvSpPr>
        <p:spPr bwMode="auto">
          <a:xfrm>
            <a:off x="6368184" y="5291853"/>
            <a:ext cx="427149"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C</a:t>
            </a:r>
          </a:p>
        </p:txBody>
      </p:sp>
      <p:sp>
        <p:nvSpPr>
          <p:cNvPr id="19" name="TextBox 35"/>
          <p:cNvSpPr txBox="1">
            <a:spLocks noChangeArrowheads="1"/>
          </p:cNvSpPr>
          <p:nvPr/>
        </p:nvSpPr>
        <p:spPr bwMode="auto">
          <a:xfrm>
            <a:off x="6349626" y="6050610"/>
            <a:ext cx="47215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D</a:t>
            </a:r>
          </a:p>
        </p:txBody>
      </p:sp>
      <p:sp>
        <p:nvSpPr>
          <p:cNvPr id="20" name="Rectangle 32"/>
          <p:cNvSpPr>
            <a:spLocks noChangeArrowheads="1"/>
          </p:cNvSpPr>
          <p:nvPr/>
        </p:nvSpPr>
        <p:spPr bwMode="auto">
          <a:xfrm>
            <a:off x="3688246" y="3657899"/>
            <a:ext cx="1767860" cy="523220"/>
          </a:xfrm>
          <a:prstGeom prst="rect">
            <a:avLst/>
          </a:prstGeom>
          <a:noFill/>
          <a:ln w="9525">
            <a:noFill/>
            <a:miter lim="800000"/>
            <a:headEnd/>
            <a:tailEnd/>
          </a:ln>
        </p:spPr>
        <p:txBody>
          <a:bodyPr wrap="square">
            <a:spAutoFit/>
          </a:bodyPr>
          <a:lstStyle/>
          <a:p>
            <a:pPr algn="ctr"/>
            <a:r>
              <a:rPr lang="en-US" sz="2800" b="1" dirty="0">
                <a:solidFill>
                  <a:schemeClr val="bg1"/>
                </a:solidFill>
                <a:latin typeface="+mj-lt"/>
              </a:rPr>
              <a:t>48 dm</a:t>
            </a:r>
            <a:r>
              <a:rPr lang="en-US" sz="2800" b="1" baseline="30000" dirty="0">
                <a:solidFill>
                  <a:schemeClr val="bg1"/>
                </a:solidFill>
                <a:latin typeface="+mj-lt"/>
              </a:rPr>
              <a:t>2</a:t>
            </a:r>
            <a:endParaRPr lang="en-US" sz="1600" b="1" dirty="0">
              <a:latin typeface="+mj-lt"/>
            </a:endParaRPr>
          </a:p>
        </p:txBody>
      </p:sp>
      <p:sp>
        <p:nvSpPr>
          <p:cNvPr id="21" name="Rectangle 37"/>
          <p:cNvSpPr>
            <a:spLocks noChangeArrowheads="1"/>
          </p:cNvSpPr>
          <p:nvPr/>
        </p:nvSpPr>
        <p:spPr bwMode="auto">
          <a:xfrm>
            <a:off x="3610395" y="4572299"/>
            <a:ext cx="1845711" cy="523220"/>
          </a:xfrm>
          <a:prstGeom prst="rect">
            <a:avLst/>
          </a:prstGeom>
          <a:noFill/>
          <a:ln w="9525">
            <a:noFill/>
            <a:miter lim="800000"/>
            <a:headEnd/>
            <a:tailEnd/>
          </a:ln>
        </p:spPr>
        <p:txBody>
          <a:bodyPr wrap="square">
            <a:spAutoFit/>
          </a:bodyPr>
          <a:lstStyle/>
          <a:p>
            <a:pPr algn="ctr"/>
            <a:r>
              <a:rPr lang="en-US" sz="2800" b="1" dirty="0">
                <a:solidFill>
                  <a:schemeClr val="bg1"/>
                </a:solidFill>
              </a:rPr>
              <a:t>96 dm</a:t>
            </a:r>
            <a:r>
              <a:rPr lang="en-US" sz="2800" b="1" baseline="30000" dirty="0">
                <a:solidFill>
                  <a:schemeClr val="bg1"/>
                </a:solidFill>
              </a:rPr>
              <a:t>2</a:t>
            </a:r>
            <a:endParaRPr lang="en-US" sz="1600" b="1" dirty="0"/>
          </a:p>
        </p:txBody>
      </p:sp>
      <p:sp>
        <p:nvSpPr>
          <p:cNvPr id="22" name="Rectangle 38"/>
          <p:cNvSpPr>
            <a:spLocks noChangeArrowheads="1"/>
          </p:cNvSpPr>
          <p:nvPr/>
        </p:nvSpPr>
        <p:spPr bwMode="auto">
          <a:xfrm>
            <a:off x="3783726" y="5411202"/>
            <a:ext cx="1629231" cy="523220"/>
          </a:xfrm>
          <a:prstGeom prst="rect">
            <a:avLst/>
          </a:prstGeom>
          <a:noFill/>
          <a:ln w="9525">
            <a:noFill/>
            <a:miter lim="800000"/>
            <a:headEnd/>
            <a:tailEnd/>
          </a:ln>
        </p:spPr>
        <p:txBody>
          <a:bodyPr wrap="square">
            <a:spAutoFit/>
          </a:bodyPr>
          <a:lstStyle/>
          <a:p>
            <a:pPr algn="ctr"/>
            <a:r>
              <a:rPr lang="en-US" sz="2800" b="1" dirty="0">
                <a:solidFill>
                  <a:schemeClr val="bg1"/>
                </a:solidFill>
              </a:rPr>
              <a:t>24 dm</a:t>
            </a:r>
            <a:r>
              <a:rPr lang="en-US" sz="2800" b="1" baseline="30000" dirty="0">
                <a:solidFill>
                  <a:schemeClr val="bg1"/>
                </a:solidFill>
              </a:rPr>
              <a:t>2</a:t>
            </a:r>
            <a:endParaRPr lang="en-US" sz="1600" b="1" dirty="0"/>
          </a:p>
        </p:txBody>
      </p:sp>
      <p:sp>
        <p:nvSpPr>
          <p:cNvPr id="23" name="Rectangle 39"/>
          <p:cNvSpPr>
            <a:spLocks noChangeArrowheads="1"/>
          </p:cNvSpPr>
          <p:nvPr/>
        </p:nvSpPr>
        <p:spPr bwMode="auto">
          <a:xfrm>
            <a:off x="3786668" y="6175993"/>
            <a:ext cx="1802562" cy="523220"/>
          </a:xfrm>
          <a:prstGeom prst="rect">
            <a:avLst/>
          </a:prstGeom>
          <a:noFill/>
          <a:ln w="9525">
            <a:noFill/>
            <a:miter lim="800000"/>
            <a:headEnd/>
            <a:tailEnd/>
          </a:ln>
        </p:spPr>
        <p:txBody>
          <a:bodyPr wrap="square">
            <a:spAutoFit/>
          </a:bodyPr>
          <a:lstStyle/>
          <a:p>
            <a:pPr algn="ctr"/>
            <a:r>
              <a:rPr lang="en-US" sz="2800" b="1" dirty="0">
                <a:solidFill>
                  <a:schemeClr val="bg1"/>
                </a:solidFill>
              </a:rPr>
              <a:t>80 dm</a:t>
            </a:r>
            <a:r>
              <a:rPr lang="en-US" sz="2800" b="1" baseline="30000" dirty="0">
                <a:solidFill>
                  <a:schemeClr val="bg1"/>
                </a:solidFill>
              </a:rPr>
              <a:t>2</a:t>
            </a:r>
            <a:endParaRPr lang="en-US" sz="1600" b="1" dirty="0"/>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2" y="3215410"/>
            <a:ext cx="2572616" cy="35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Oval 39"/>
          <p:cNvSpPr/>
          <p:nvPr/>
        </p:nvSpPr>
        <p:spPr>
          <a:xfrm>
            <a:off x="6239420" y="3614862"/>
            <a:ext cx="74643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5755519" y="1381146"/>
            <a:ext cx="3146473" cy="1877217"/>
          </a:xfrm>
          <a:prstGeom prst="rect">
            <a:avLst/>
          </a:prstGeom>
        </p:spPr>
      </p:pic>
      <p:sp>
        <p:nvSpPr>
          <p:cNvPr id="39" name="Rounded Rectangle 38"/>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41" name="Rounded Rectangle 40"/>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42" name="Rounded Rectangle 41"/>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43" name="Rounded Rectangle 42"/>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44" name="Rounded Rectangle 43"/>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45" name="Rounded Rectangle 44"/>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46" name="Rounded Rectangle 45"/>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47" name="Rounded Rectangle 46"/>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48" name="Rounded Rectangle 47"/>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49" name="Rounded Rectangle 48"/>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50" name="Rounded Rectangle 49"/>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51" name="Rounded Rectangle 50"/>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52" name="Rounded Rectangle 51"/>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53" name="Rounded Rectangle 52"/>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54" name="Rounded Rectangle 53"/>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55" name="Rounded Rectangle 54"/>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56"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981200" y="1878754"/>
            <a:ext cx="789361" cy="7905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8203516-A4C5-760F-9ED3-C685C3678727}"/>
              </a:ext>
            </a:extLst>
          </p:cNvPr>
          <p:cNvPicPr>
            <a:picLocks noChangeAspect="1"/>
          </p:cNvPicPr>
          <p:nvPr/>
        </p:nvPicPr>
        <p:blipFill>
          <a:blip r:embed="rId7"/>
          <a:stretch>
            <a:fillRect/>
          </a:stretch>
        </p:blipFill>
        <p:spPr>
          <a:xfrm>
            <a:off x="80299" y="99122"/>
            <a:ext cx="929688" cy="929688"/>
          </a:xfrm>
          <a:prstGeom prst="rect">
            <a:avLst/>
          </a:prstGeom>
        </p:spPr>
      </p:pic>
    </p:spTree>
    <p:extLst>
      <p:ext uri="{BB962C8B-B14F-4D97-AF65-F5344CB8AC3E}">
        <p14:creationId xmlns:p14="http://schemas.microsoft.com/office/powerpoint/2010/main" val="13044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6"/>
                  </p:tgtEl>
                </p:cond>
              </p:nextCondLst>
            </p:seq>
          </p:childTnLst>
        </p:cTn>
      </p:par>
    </p:tnLst>
    <p:bldLst>
      <p:bldP spid="40" grpId="0" animBg="1"/>
      <p:bldP spid="39"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16200000">
            <a:off x="3897312" y="2493247"/>
            <a:ext cx="663575" cy="1904998"/>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054767" y="3050737"/>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3897317" y="3407650"/>
            <a:ext cx="663574" cy="190499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054768" y="3932674"/>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3897847" y="4278845"/>
            <a:ext cx="662510" cy="19050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055300" y="4803870"/>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3897847" y="5082991"/>
            <a:ext cx="662510" cy="19050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055300" y="5608017"/>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095566" y="3102114"/>
            <a:ext cx="476247" cy="707886"/>
          </a:xfrm>
          <a:prstGeom prst="rect">
            <a:avLst/>
          </a:prstGeom>
          <a:noFill/>
          <a:ln w="9525">
            <a:noFill/>
            <a:miter lim="800000"/>
            <a:headEnd/>
            <a:tailEnd/>
          </a:ln>
        </p:spPr>
        <p:txBody>
          <a:bodyPr wrap="square" anchor="ctr">
            <a:spAutoFit/>
          </a:bodyPr>
          <a:lstStyle/>
          <a:p>
            <a:pPr algn="ctr"/>
            <a:r>
              <a:rPr lang="en-US" sz="4000" b="1" dirty="0">
                <a:solidFill>
                  <a:schemeClr val="bg1"/>
                </a:solidFill>
                <a:latin typeface="Comic Sans MS" pitchFamily="66" charset="0"/>
              </a:rPr>
              <a:t>A</a:t>
            </a:r>
          </a:p>
        </p:txBody>
      </p:sp>
      <p:sp>
        <p:nvSpPr>
          <p:cNvPr id="17" name="TextBox 33"/>
          <p:cNvSpPr txBox="1">
            <a:spLocks noChangeArrowheads="1"/>
          </p:cNvSpPr>
          <p:nvPr/>
        </p:nvSpPr>
        <p:spPr bwMode="auto">
          <a:xfrm>
            <a:off x="6085593" y="3959159"/>
            <a:ext cx="432605" cy="707886"/>
          </a:xfrm>
          <a:prstGeom prst="rect">
            <a:avLst/>
          </a:prstGeom>
          <a:noFill/>
          <a:ln w="9525">
            <a:noFill/>
            <a:miter lim="800000"/>
            <a:headEnd/>
            <a:tailEnd/>
          </a:ln>
        </p:spPr>
        <p:txBody>
          <a:bodyPr wrap="square" anchor="ctr">
            <a:spAutoFit/>
          </a:bodyPr>
          <a:lstStyle/>
          <a:p>
            <a:pPr algn="ctr"/>
            <a:r>
              <a:rPr lang="en-US" sz="4000" b="1" dirty="0">
                <a:solidFill>
                  <a:schemeClr val="bg1"/>
                </a:solidFill>
                <a:latin typeface="Comic Sans MS" pitchFamily="66" charset="0"/>
              </a:rPr>
              <a:t>B</a:t>
            </a:r>
          </a:p>
        </p:txBody>
      </p:sp>
      <p:sp>
        <p:nvSpPr>
          <p:cNvPr id="18" name="TextBox 34"/>
          <p:cNvSpPr txBox="1">
            <a:spLocks noChangeArrowheads="1"/>
          </p:cNvSpPr>
          <p:nvPr/>
        </p:nvSpPr>
        <p:spPr bwMode="auto">
          <a:xfrm>
            <a:off x="6087843" y="4876800"/>
            <a:ext cx="427149"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C</a:t>
            </a:r>
          </a:p>
        </p:txBody>
      </p:sp>
      <p:sp>
        <p:nvSpPr>
          <p:cNvPr id="19" name="TextBox 35"/>
          <p:cNvSpPr txBox="1">
            <a:spLocks noChangeArrowheads="1"/>
          </p:cNvSpPr>
          <p:nvPr/>
        </p:nvSpPr>
        <p:spPr bwMode="auto">
          <a:xfrm>
            <a:off x="6069285" y="5635557"/>
            <a:ext cx="47215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D</a:t>
            </a:r>
          </a:p>
        </p:txBody>
      </p:sp>
      <p:sp>
        <p:nvSpPr>
          <p:cNvPr id="20" name="Rectangle 32"/>
          <p:cNvSpPr>
            <a:spLocks noChangeArrowheads="1"/>
          </p:cNvSpPr>
          <p:nvPr/>
        </p:nvSpPr>
        <p:spPr bwMode="auto">
          <a:xfrm>
            <a:off x="3476169" y="3242846"/>
            <a:ext cx="1553031" cy="523220"/>
          </a:xfrm>
          <a:prstGeom prst="rect">
            <a:avLst/>
          </a:prstGeom>
          <a:noFill/>
          <a:ln w="9525">
            <a:noFill/>
            <a:miter lim="800000"/>
            <a:headEnd/>
            <a:tailEnd/>
          </a:ln>
        </p:spPr>
        <p:txBody>
          <a:bodyPr wrap="square">
            <a:spAutoFit/>
          </a:bodyPr>
          <a:lstStyle/>
          <a:p>
            <a:pPr algn="ctr"/>
            <a:r>
              <a:rPr lang="en-US" sz="2800" b="1" dirty="0">
                <a:solidFill>
                  <a:schemeClr val="bg1"/>
                </a:solidFill>
              </a:rPr>
              <a:t>26 m</a:t>
            </a:r>
            <a:endParaRPr lang="en-US" sz="2800" b="1" dirty="0"/>
          </a:p>
        </p:txBody>
      </p:sp>
      <p:sp>
        <p:nvSpPr>
          <p:cNvPr id="21" name="Rectangle 37"/>
          <p:cNvSpPr>
            <a:spLocks noChangeArrowheads="1"/>
          </p:cNvSpPr>
          <p:nvPr/>
        </p:nvSpPr>
        <p:spPr bwMode="auto">
          <a:xfrm>
            <a:off x="3478508" y="4098538"/>
            <a:ext cx="1571204" cy="523220"/>
          </a:xfrm>
          <a:prstGeom prst="rect">
            <a:avLst/>
          </a:prstGeom>
          <a:noFill/>
          <a:ln w="9525">
            <a:noFill/>
            <a:miter lim="800000"/>
            <a:headEnd/>
            <a:tailEnd/>
          </a:ln>
        </p:spPr>
        <p:txBody>
          <a:bodyPr wrap="square">
            <a:spAutoFit/>
          </a:bodyPr>
          <a:lstStyle/>
          <a:p>
            <a:pPr algn="ctr"/>
            <a:r>
              <a:rPr lang="en-US" sz="2800" b="1" dirty="0">
                <a:solidFill>
                  <a:schemeClr val="bg1"/>
                </a:solidFill>
                <a:latin typeface="+mj-lt"/>
              </a:rPr>
              <a:t>28 m</a:t>
            </a:r>
            <a:endParaRPr lang="en-US" sz="2800" dirty="0">
              <a:latin typeface="+mj-lt"/>
            </a:endParaRPr>
          </a:p>
        </p:txBody>
      </p:sp>
      <p:sp>
        <p:nvSpPr>
          <p:cNvPr id="22" name="Rectangle 38"/>
          <p:cNvSpPr>
            <a:spLocks noChangeArrowheads="1"/>
          </p:cNvSpPr>
          <p:nvPr/>
        </p:nvSpPr>
        <p:spPr bwMode="auto">
          <a:xfrm>
            <a:off x="3585420" y="4941064"/>
            <a:ext cx="1629230" cy="523220"/>
          </a:xfrm>
          <a:prstGeom prst="rect">
            <a:avLst/>
          </a:prstGeom>
          <a:noFill/>
          <a:ln w="9525">
            <a:noFill/>
            <a:miter lim="800000"/>
            <a:headEnd/>
            <a:tailEnd/>
          </a:ln>
        </p:spPr>
        <p:txBody>
          <a:bodyPr wrap="square">
            <a:spAutoFit/>
          </a:bodyPr>
          <a:lstStyle/>
          <a:p>
            <a:pPr algn="ctr"/>
            <a:r>
              <a:rPr lang="en-US" sz="2800" b="1" dirty="0">
                <a:solidFill>
                  <a:schemeClr val="bg1"/>
                </a:solidFill>
                <a:latin typeface="+mj-lt"/>
              </a:rPr>
              <a:t>44 m</a:t>
            </a:r>
            <a:endParaRPr lang="en-US" sz="2800" b="1" dirty="0">
              <a:latin typeface="+mj-lt"/>
            </a:endParaRPr>
          </a:p>
        </p:txBody>
      </p:sp>
      <p:sp>
        <p:nvSpPr>
          <p:cNvPr id="23" name="Rectangle 39"/>
          <p:cNvSpPr>
            <a:spLocks noChangeArrowheads="1"/>
          </p:cNvSpPr>
          <p:nvPr/>
        </p:nvSpPr>
        <p:spPr bwMode="auto">
          <a:xfrm>
            <a:off x="3610395" y="5816025"/>
            <a:ext cx="1342605" cy="523220"/>
          </a:xfrm>
          <a:prstGeom prst="rect">
            <a:avLst/>
          </a:prstGeom>
          <a:noFill/>
          <a:ln w="9525">
            <a:noFill/>
            <a:miter lim="800000"/>
            <a:headEnd/>
            <a:tailEnd/>
          </a:ln>
        </p:spPr>
        <p:txBody>
          <a:bodyPr wrap="square">
            <a:spAutoFit/>
          </a:bodyPr>
          <a:lstStyle/>
          <a:p>
            <a:pPr algn="ctr"/>
            <a:r>
              <a:rPr lang="en-US" sz="2800" b="1" dirty="0">
                <a:solidFill>
                  <a:schemeClr val="bg1"/>
                </a:solidFill>
                <a:latin typeface="+mj-lt"/>
              </a:rPr>
              <a:t>30 m</a:t>
            </a:r>
            <a:endParaRPr lang="en-US" sz="2800" dirty="0">
              <a:latin typeface="+mj-lt"/>
            </a:endParaRPr>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01" y="2595805"/>
            <a:ext cx="2352711" cy="35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p:nvSpPr>
        <p:spPr>
          <a:xfrm>
            <a:off x="5928201" y="4049122"/>
            <a:ext cx="74643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143000" y="140817"/>
            <a:ext cx="7534311"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200" dirty="0"/>
              <a:t>5. Chu vi của </a:t>
            </a:r>
            <a:r>
              <a:rPr lang="en-US" sz="3200" dirty="0" err="1"/>
              <a:t>mảnh</a:t>
            </a:r>
            <a:r>
              <a:rPr lang="en-US" sz="3200" dirty="0"/>
              <a:t> </a:t>
            </a:r>
            <a:r>
              <a:rPr lang="en-US" sz="3200" dirty="0" err="1"/>
              <a:t>vườn</a:t>
            </a:r>
            <a:r>
              <a:rPr lang="en-US" sz="3200" dirty="0"/>
              <a:t> </a:t>
            </a:r>
            <a:r>
              <a:rPr lang="en-US" sz="3200" dirty="0" err="1"/>
              <a:t>có</a:t>
            </a:r>
            <a:r>
              <a:rPr lang="en-US" sz="3200" dirty="0"/>
              <a:t> </a:t>
            </a:r>
            <a:r>
              <a:rPr lang="en-US" sz="3200" dirty="0" err="1"/>
              <a:t>dạng</a:t>
            </a:r>
            <a:r>
              <a:rPr lang="en-US" sz="3200" dirty="0"/>
              <a:t> </a:t>
            </a:r>
            <a:r>
              <a:rPr lang="en-US" sz="3200" dirty="0" err="1"/>
              <a:t>như</a:t>
            </a:r>
            <a:r>
              <a:rPr lang="en-US" sz="3200" dirty="0"/>
              <a:t> </a:t>
            </a:r>
            <a:r>
              <a:rPr lang="en-US" sz="3200" dirty="0" err="1"/>
              <a:t>hình</a:t>
            </a:r>
            <a:r>
              <a:rPr lang="en-US" sz="3200" dirty="0"/>
              <a:t> </a:t>
            </a:r>
            <a:r>
              <a:rPr lang="en-US" sz="3200" dirty="0" err="1"/>
              <a:t>bên</a:t>
            </a:r>
            <a:r>
              <a:rPr lang="en-US" sz="3200" dirty="0"/>
              <a:t> </a:t>
            </a:r>
            <a:r>
              <a:rPr lang="en-US" sz="3200" dirty="0" err="1"/>
              <a:t>dưới</a:t>
            </a:r>
            <a:r>
              <a:rPr lang="en-US" sz="3200" dirty="0"/>
              <a:t> </a:t>
            </a:r>
            <a:r>
              <a:rPr lang="en-US" sz="3200" dirty="0" err="1"/>
              <a:t>là</a:t>
            </a:r>
            <a:r>
              <a:rPr lang="en-US" sz="3200" dirty="0"/>
              <a:t>:</a:t>
            </a:r>
          </a:p>
        </p:txBody>
      </p:sp>
      <p:pic>
        <p:nvPicPr>
          <p:cNvPr id="2" name="Picture 1"/>
          <p:cNvPicPr>
            <a:picLocks noChangeAspect="1"/>
          </p:cNvPicPr>
          <p:nvPr/>
        </p:nvPicPr>
        <p:blipFill>
          <a:blip r:embed="rId5"/>
          <a:stretch>
            <a:fillRect/>
          </a:stretch>
        </p:blipFill>
        <p:spPr>
          <a:xfrm>
            <a:off x="5366230" y="918122"/>
            <a:ext cx="2895599" cy="2140939"/>
          </a:xfrm>
          <a:prstGeom prst="rect">
            <a:avLst/>
          </a:prstGeom>
        </p:spPr>
      </p:pic>
      <p:sp>
        <p:nvSpPr>
          <p:cNvPr id="42" name="Rounded Rectangle 41"/>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43" name="Rounded Rectangle 42"/>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44" name="Rounded Rectangle 43"/>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45" name="Rounded Rectangle 44"/>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46" name="Rounded Rectangle 45"/>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47" name="Rounded Rectangle 46"/>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48" name="Rounded Rectangle 47"/>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49" name="Rounded Rectangle 48"/>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50" name="Rounded Rectangle 49"/>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51" name="Rounded Rectangle 50"/>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52" name="Rounded Rectangle 51"/>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53" name="Rounded Rectangle 52"/>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54" name="Rounded Rectangle 53"/>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55" name="Rounded Rectangle 54"/>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56" name="Rounded Rectangle 55"/>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57" name="Rounded Rectangle 56"/>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58"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506352" y="1850560"/>
            <a:ext cx="789361" cy="7905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0E7C83F-B039-C165-72CC-6A6740D40249}"/>
              </a:ext>
            </a:extLst>
          </p:cNvPr>
          <p:cNvPicPr>
            <a:picLocks noChangeAspect="1"/>
          </p:cNvPicPr>
          <p:nvPr/>
        </p:nvPicPr>
        <p:blipFill>
          <a:blip r:embed="rId7"/>
          <a:stretch>
            <a:fillRect/>
          </a:stretch>
        </p:blipFill>
        <p:spPr>
          <a:xfrm>
            <a:off x="76200" y="134329"/>
            <a:ext cx="927436" cy="927436"/>
          </a:xfrm>
          <a:prstGeom prst="rect">
            <a:avLst/>
          </a:prstGeom>
        </p:spPr>
      </p:pic>
    </p:spTree>
    <p:extLst>
      <p:ext uri="{BB962C8B-B14F-4D97-AF65-F5344CB8AC3E}">
        <p14:creationId xmlns:p14="http://schemas.microsoft.com/office/powerpoint/2010/main" val="170554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8"/>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2"/>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3"/>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4"/>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5"/>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6"/>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7"/>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8"/>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9"/>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50"/>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51"/>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2"/>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3"/>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4"/>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5"/>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6"/>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8"/>
                  </p:tgtEl>
                </p:cond>
              </p:nextCondLst>
            </p:seq>
          </p:childTnLst>
        </p:cTn>
      </p:par>
    </p:tnLst>
    <p:bldLst>
      <p:bldP spid="37"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áº¿t quáº£ hÃ¬nh áº£nh cho kim Ä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524" y="1105954"/>
            <a:ext cx="7859846" cy="44211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5775527"/>
            <a:ext cx="8077200" cy="400110"/>
          </a:xfrm>
          <a:prstGeom prst="rect">
            <a:avLst/>
          </a:prstGeom>
          <a:noFill/>
        </p:spPr>
        <p:txBody>
          <a:bodyPr wrap="square" rtlCol="0">
            <a:spAutoFit/>
          </a:bodyPr>
          <a:lstStyle/>
          <a:p>
            <a:pPr algn="ctr"/>
            <a:r>
              <a:rPr lang="en-US" sz="2000" b="1" i="1" dirty="0">
                <a:solidFill>
                  <a:srgbClr val="002060"/>
                </a:solidFill>
                <a:latin typeface="Times New Roman" panose="02020603050405020304" pitchFamily="18" charset="0"/>
                <a:cs typeface="Times New Roman" panose="02020603050405020304" pitchFamily="18" charset="0"/>
              </a:rPr>
              <a:t>CẢM ƠN CÁC EM ĐÃ GIÚP ANH HOÀN THÀNH NHIỆM VỤ</a:t>
            </a:r>
            <a:r>
              <a:rPr lang="en-US" sz="2000" b="1" i="1" dirty="0">
                <a:solidFill>
                  <a:srgbClr val="002060"/>
                </a:solidFill>
              </a:rPr>
              <a:t>!</a:t>
            </a:r>
          </a:p>
        </p:txBody>
      </p:sp>
      <p:pic>
        <p:nvPicPr>
          <p:cNvPr id="6"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5175248" y="3780301"/>
            <a:ext cx="3886200" cy="13250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20861924">
            <a:off x="5594973" y="4027843"/>
            <a:ext cx="2828383" cy="631884"/>
          </a:xfrm>
          <a:prstGeom prst="rect">
            <a:avLst/>
          </a:prstGeom>
          <a:solidFill>
            <a:schemeClr val="accent2">
              <a:lumMod val="40000"/>
              <a:lumOff val="60000"/>
            </a:schemeClr>
          </a:solidFill>
          <a:ln w="57150">
            <a:solidFill>
              <a:srgbClr val="FF000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THE END</a:t>
            </a:r>
          </a:p>
        </p:txBody>
      </p:sp>
      <p:pic>
        <p:nvPicPr>
          <p:cNvPr id="10"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85364" y="379212"/>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85645" y="2407920"/>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80984" y="2214888"/>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0" y="4512975"/>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2214888"/>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54547" y="2161177"/>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14022" y="4062400"/>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59447" y="3780301"/>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80984" y="3050185"/>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987697"/>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3050185"/>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46431" y="2209800"/>
            <a:ext cx="1543833" cy="1852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49FF1F7-2A32-1FB5-DD62-BF41B2C1BE4A}"/>
              </a:ext>
            </a:extLst>
          </p:cNvPr>
          <p:cNvPicPr>
            <a:picLocks noChangeAspect="1"/>
          </p:cNvPicPr>
          <p:nvPr/>
        </p:nvPicPr>
        <p:blipFill>
          <a:blip r:embed="rId6"/>
          <a:stretch>
            <a:fillRect/>
          </a:stretch>
        </p:blipFill>
        <p:spPr>
          <a:xfrm>
            <a:off x="159657" y="93610"/>
            <a:ext cx="777287" cy="777287"/>
          </a:xfrm>
          <a:prstGeom prst="rect">
            <a:avLst/>
          </a:prstGeom>
        </p:spPr>
      </p:pic>
    </p:spTree>
    <p:extLst>
      <p:ext uri="{BB962C8B-B14F-4D97-AF65-F5344CB8AC3E}">
        <p14:creationId xmlns:p14="http://schemas.microsoft.com/office/powerpoint/2010/main" val="374285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10" presetClass="emph" presetSubtype="0" repeatCount="indefinite" fill="hold" nodeType="withEffect">
                                  <p:stCondLst>
                                    <p:cond delay="0"/>
                                  </p:stCondLst>
                                  <p:childTnLst>
                                    <p:anim calcmode="discrete" valueType="str">
                                      <p:cBhvr override="childStyle">
                                        <p:cTn id="15" dur="2000" fill="hold"/>
                                        <p:tgtEl>
                                          <p:spTgt spid="4">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18"/>
          <p:cNvSpPr>
            <a:spLocks noChangeArrowheads="1" noChangeShapeType="1" noTextEdit="1"/>
          </p:cNvSpPr>
          <p:nvPr/>
        </p:nvSpPr>
        <p:spPr bwMode="auto">
          <a:xfrm>
            <a:off x="609600" y="762000"/>
            <a:ext cx="7124700" cy="1371600"/>
          </a:xfrm>
          <a:prstGeom prst="rect">
            <a:avLst/>
          </a:prstGeom>
        </p:spPr>
        <p:txBody>
          <a:bodyPr wrap="none" fromWordArt="1">
            <a:prstTxWarp prst="textTriangle">
              <a:avLst>
                <a:gd name="adj" fmla="val 39370"/>
              </a:avLst>
            </a:prstTxWarp>
          </a:bodyPr>
          <a:lstStyle/>
          <a:p>
            <a:pPr algn="ctr"/>
            <a:r>
              <a:rPr lang="en-US" sz="3600" b="1" kern="10" dirty="0" err="1">
                <a:ln w="10541">
                  <a:solidFill>
                    <a:srgbClr val="4579B8"/>
                  </a:solidFill>
                  <a:round/>
                  <a:headEnd/>
                  <a:tailEnd/>
                </a:ln>
                <a:solidFill>
                  <a:srgbClr val="3333FF"/>
                </a:solidFill>
                <a:latin typeface="Times New Roman"/>
                <a:cs typeface="Times New Roman"/>
              </a:rPr>
              <a:t>Hướng</a:t>
            </a:r>
            <a:r>
              <a:rPr lang="en-US" sz="3600" b="1" kern="10" dirty="0">
                <a:ln w="10541">
                  <a:solidFill>
                    <a:srgbClr val="4579B8"/>
                  </a:solidFill>
                  <a:round/>
                  <a:headEnd/>
                  <a:tailEnd/>
                </a:ln>
                <a:solidFill>
                  <a:srgbClr val="3333FF"/>
                </a:solidFill>
                <a:latin typeface="Times New Roman"/>
                <a:cs typeface="Times New Roman"/>
              </a:rPr>
              <a:t> </a:t>
            </a:r>
            <a:r>
              <a:rPr lang="en-US" sz="3600" b="1" kern="10" dirty="0" err="1">
                <a:ln w="10541">
                  <a:solidFill>
                    <a:srgbClr val="4579B8"/>
                  </a:solidFill>
                  <a:round/>
                  <a:headEnd/>
                  <a:tailEnd/>
                </a:ln>
                <a:solidFill>
                  <a:srgbClr val="3333FF"/>
                </a:solidFill>
                <a:latin typeface="Times New Roman"/>
                <a:cs typeface="Times New Roman"/>
              </a:rPr>
              <a:t>dẫn</a:t>
            </a:r>
            <a:r>
              <a:rPr lang="en-US" sz="3600" b="1" kern="10" dirty="0">
                <a:ln w="10541">
                  <a:solidFill>
                    <a:srgbClr val="4579B8"/>
                  </a:solidFill>
                  <a:round/>
                  <a:headEnd/>
                  <a:tailEnd/>
                </a:ln>
                <a:solidFill>
                  <a:srgbClr val="3333FF"/>
                </a:solidFill>
                <a:latin typeface="Times New Roman"/>
                <a:cs typeface="Times New Roman"/>
              </a:rPr>
              <a:t> </a:t>
            </a:r>
            <a:r>
              <a:rPr lang="en-US" sz="3600" b="1" kern="10" dirty="0" err="1">
                <a:ln w="10541">
                  <a:solidFill>
                    <a:srgbClr val="4579B8"/>
                  </a:solidFill>
                  <a:round/>
                  <a:headEnd/>
                  <a:tailEnd/>
                </a:ln>
                <a:solidFill>
                  <a:srgbClr val="3333FF"/>
                </a:solidFill>
                <a:latin typeface="Times New Roman"/>
                <a:cs typeface="Times New Roman"/>
              </a:rPr>
              <a:t>về</a:t>
            </a:r>
            <a:r>
              <a:rPr lang="en-US" sz="3600" b="1" kern="10" dirty="0">
                <a:ln w="10541">
                  <a:solidFill>
                    <a:srgbClr val="4579B8"/>
                  </a:solidFill>
                  <a:round/>
                  <a:headEnd/>
                  <a:tailEnd/>
                </a:ln>
                <a:solidFill>
                  <a:srgbClr val="3333FF"/>
                </a:solidFill>
                <a:latin typeface="Times New Roman"/>
                <a:cs typeface="Times New Roman"/>
              </a:rPr>
              <a:t> </a:t>
            </a:r>
            <a:r>
              <a:rPr lang="en-US" sz="3600" b="1" kern="10" dirty="0" err="1">
                <a:ln w="10541">
                  <a:solidFill>
                    <a:srgbClr val="4579B8"/>
                  </a:solidFill>
                  <a:round/>
                  <a:headEnd/>
                  <a:tailEnd/>
                </a:ln>
                <a:solidFill>
                  <a:srgbClr val="3333FF"/>
                </a:solidFill>
                <a:latin typeface="Times New Roman"/>
                <a:cs typeface="Times New Roman"/>
              </a:rPr>
              <a:t>nhà</a:t>
            </a:r>
            <a:endParaRPr lang="en-US" sz="3600" b="1" kern="10" dirty="0">
              <a:ln w="10541">
                <a:solidFill>
                  <a:srgbClr val="4579B8"/>
                </a:solidFill>
                <a:round/>
                <a:headEnd/>
                <a:tailEnd/>
              </a:ln>
              <a:solidFill>
                <a:srgbClr val="3333FF"/>
              </a:solidFill>
              <a:latin typeface="Times New Roman"/>
              <a:cs typeface="Times New Roman"/>
            </a:endParaRPr>
          </a:p>
        </p:txBody>
      </p:sp>
      <p:sp>
        <p:nvSpPr>
          <p:cNvPr id="9" name="TextBox 8"/>
          <p:cNvSpPr txBox="1">
            <a:spLocks noChangeArrowheads="1"/>
          </p:cNvSpPr>
          <p:nvPr/>
        </p:nvSpPr>
        <p:spPr bwMode="auto">
          <a:xfrm>
            <a:off x="425067" y="2362200"/>
            <a:ext cx="8686800" cy="2677656"/>
          </a:xfrm>
          <a:prstGeom prst="rect">
            <a:avLst/>
          </a:prstGeom>
          <a:noFill/>
          <a:ln w="9525">
            <a:noFill/>
            <a:miter lim="800000"/>
            <a:headEnd/>
            <a:tailEnd/>
          </a:ln>
        </p:spPr>
        <p:txBody>
          <a:bodyPr wrap="square">
            <a:spAutoFit/>
          </a:bodyPr>
          <a:lstStyle/>
          <a:p>
            <a:pPr>
              <a:lnSpc>
                <a:spcPct val="150000"/>
              </a:lnSpc>
              <a:buFont typeface="Wingdings" pitchFamily="2" charset="2"/>
              <a:buChar char="ü"/>
            </a:pP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Ôn</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tập,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nắm</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kĩ</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các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kiến</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thức</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đã</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học của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chương</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IV.</a:t>
            </a:r>
          </a:p>
          <a:p>
            <a:pPr>
              <a:lnSpc>
                <a:spcPct val="150000"/>
              </a:lnSpc>
              <a:buFont typeface="Wingdings" pitchFamily="2" charset="2"/>
              <a:buChar char="ü"/>
            </a:pP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Xem</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lại</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các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ví</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dụ</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bài</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tập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đã</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làm</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a:t>
            </a:r>
          </a:p>
          <a:p>
            <a:pPr>
              <a:lnSpc>
                <a:spcPct val="150000"/>
              </a:lnSpc>
              <a:buFont typeface="Wingdings" pitchFamily="2" charset="2"/>
              <a:buChar char="ü"/>
            </a:pP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Chuẩn</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bị</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cho</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a:solidFill>
                  <a:srgbClr val="006600"/>
                </a:solidFill>
                <a:latin typeface="+mj-lt"/>
                <a:ea typeface="Cambria" panose="02040503050406030204" pitchFamily="18" charset="0"/>
                <a:cs typeface="Times New Roman" pitchFamily="18" charset="0"/>
              </a:rPr>
              <a:t>nội</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dung của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tiết</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sau</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a:t>
            </a:r>
          </a:p>
          <a:p>
            <a:pPr>
              <a:lnSpc>
                <a:spcPct val="150000"/>
              </a:lnSpc>
            </a:pPr>
            <a:r>
              <a:rPr lang="en-US" sz="2800" b="1" dirty="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a:solidFill>
                  <a:srgbClr val="002060"/>
                </a:solidFill>
                <a:latin typeface="Cambria" panose="02040503050406030204" pitchFamily="18" charset="0"/>
                <a:ea typeface="Cambria" panose="02040503050406030204" pitchFamily="18" charset="0"/>
                <a:cs typeface="Times New Roman" pitchFamily="18" charset="0"/>
              </a:rPr>
              <a:t>BÀI TẬP CUỐI CHƯƠNG IV.</a:t>
            </a:r>
          </a:p>
        </p:txBody>
      </p:sp>
      <p:pic>
        <p:nvPicPr>
          <p:cNvPr id="2" name="Picture 1">
            <a:extLst>
              <a:ext uri="{FF2B5EF4-FFF2-40B4-BE49-F238E27FC236}">
                <a16:creationId xmlns:a16="http://schemas.microsoft.com/office/drawing/2014/main" id="{1BAD8AAC-461C-99DC-2C61-F7B74FD42F9E}"/>
              </a:ext>
            </a:extLst>
          </p:cNvPr>
          <p:cNvPicPr>
            <a:picLocks noChangeAspect="1"/>
          </p:cNvPicPr>
          <p:nvPr/>
        </p:nvPicPr>
        <p:blipFill>
          <a:blip r:embed="rId2"/>
          <a:stretch>
            <a:fillRect/>
          </a:stretch>
        </p:blipFill>
        <p:spPr>
          <a:xfrm>
            <a:off x="0" y="0"/>
            <a:ext cx="929687" cy="9296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1"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18"/>
          <p:cNvSpPr>
            <a:spLocks noChangeArrowheads="1" noChangeShapeType="1" noTextEdit="1"/>
          </p:cNvSpPr>
          <p:nvPr/>
        </p:nvSpPr>
        <p:spPr bwMode="auto">
          <a:xfrm>
            <a:off x="1066800" y="990600"/>
            <a:ext cx="7391400" cy="20574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Tạm</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biệt</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hẹn</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gặp</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lại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 các </a:t>
            </a: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em</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pic>
        <p:nvPicPr>
          <p:cNvPr id="2" name="Picture 1">
            <a:extLst>
              <a:ext uri="{FF2B5EF4-FFF2-40B4-BE49-F238E27FC236}">
                <a16:creationId xmlns:a16="http://schemas.microsoft.com/office/drawing/2014/main" id="{ECC15F09-F41B-F11C-E3D3-7E5985A28A82}"/>
              </a:ext>
            </a:extLst>
          </p:cNvPr>
          <p:cNvPicPr>
            <a:picLocks noChangeAspect="1"/>
          </p:cNvPicPr>
          <p:nvPr/>
        </p:nvPicPr>
        <p:blipFill>
          <a:blip r:embed="rId2"/>
          <a:stretch>
            <a:fillRect/>
          </a:stretch>
        </p:blipFill>
        <p:spPr>
          <a:xfrm>
            <a:off x="56535" y="137112"/>
            <a:ext cx="853488" cy="853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52400" y="1220500"/>
            <a:ext cx="8534400" cy="1200329"/>
          </a:xfrm>
          <a:prstGeom prst="rect">
            <a:avLst/>
          </a:prstGeom>
          <a:solidFill>
            <a:schemeClr val="bg1"/>
          </a:solidFill>
          <a:ln w="9525">
            <a:noFill/>
            <a:miter lim="800000"/>
            <a:headEnd/>
            <a:tailEnd/>
          </a:ln>
        </p:spPr>
        <p:txBody>
          <a:bodyPr wrap="square">
            <a:spAutoFit/>
          </a:bodyPr>
          <a:lstStyle/>
          <a:p>
            <a:r>
              <a:rPr lang="en-US" sz="2400" b="1" dirty="0">
                <a:solidFill>
                  <a:srgbClr val="006600"/>
                </a:solidFill>
              </a:rPr>
              <a:t>Bài tập. </a:t>
            </a:r>
            <a:r>
              <a:rPr lang="pt-BR" sz="2400" i="1" dirty="0">
                <a:solidFill>
                  <a:srgbClr val="002060"/>
                </a:solidFill>
              </a:rPr>
              <a:t>Một</a:t>
            </a:r>
            <a:r>
              <a:rPr lang="nl-NL" sz="2400" i="1" dirty="0">
                <a:solidFill>
                  <a:srgbClr val="002060"/>
                </a:solidFill>
              </a:rPr>
              <a:t> tấm bìa hình chữ nhật với chiều dài 15cm, chiều rộng 10cm, người ta cắt đi mỗi góc của tấm bìa một hình vuông cạnh 2cm (hình vẽ). Tính diện tích phần còn lại của tấm bìa.</a:t>
            </a:r>
            <a:endParaRPr lang="en-US" sz="2400" i="1" dirty="0">
              <a:solidFill>
                <a:srgbClr val="002060"/>
              </a:solidFill>
            </a:endParaRPr>
          </a:p>
        </p:txBody>
      </p:sp>
      <p:sp>
        <p:nvSpPr>
          <p:cNvPr id="6" name="WordArt 18"/>
          <p:cNvSpPr>
            <a:spLocks noChangeArrowheads="1" noChangeShapeType="1" noTextEdit="1"/>
          </p:cNvSpPr>
          <p:nvPr/>
        </p:nvSpPr>
        <p:spPr bwMode="auto">
          <a:xfrm>
            <a:off x="838200" y="3611799"/>
            <a:ext cx="1371600" cy="327099"/>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sp>
        <p:nvSpPr>
          <p:cNvPr id="7" name="Text Box 5"/>
          <p:cNvSpPr txBox="1">
            <a:spLocks noChangeArrowheads="1"/>
          </p:cNvSpPr>
          <p:nvPr/>
        </p:nvSpPr>
        <p:spPr bwMode="auto">
          <a:xfrm>
            <a:off x="0" y="4013875"/>
            <a:ext cx="9144000" cy="2477601"/>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14350" indent="-514350" eaLnBrk="1" hangingPunct="1">
              <a:spcBef>
                <a:spcPct val="50000"/>
              </a:spcBef>
              <a:defRPr/>
            </a:pP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của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tấm</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bìa</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p>
          <a:p>
            <a:pPr marL="514350" indent="-514350" eaLnBrk="1" hangingPunct="1">
              <a:spcBef>
                <a:spcPct val="50000"/>
              </a:spcBef>
              <a:defRPr/>
            </a:pP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chữ</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nhật</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ban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đầu</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10.15 = 150 (cm</a:t>
            </a:r>
            <a:r>
              <a:rPr lang="en-US" sz="20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000" dirty="0">
                <a:solidFill>
                  <a:srgbClr val="0000CC"/>
                </a:solidFill>
                <a:latin typeface="Cambria" panose="02040503050406030204" pitchFamily="18" charset="0"/>
                <a:ea typeface="Cambria" panose="02040503050406030204" pitchFamily="18" charset="0"/>
                <a:cs typeface="Times New Roman" pitchFamily="18" charset="0"/>
              </a:rPr>
              <a:t>)</a:t>
            </a:r>
          </a:p>
          <a:p>
            <a:pPr marL="514350" indent="-514350" eaLnBrk="1" hangingPunct="1">
              <a:spcBef>
                <a:spcPct val="50000"/>
              </a:spcBef>
              <a:defRPr/>
            </a:pPr>
            <a:endParaRPr lang="en-US" sz="2000" dirty="0">
              <a:solidFill>
                <a:srgbClr val="0000CC"/>
              </a:solidFill>
              <a:latin typeface="Cambria" panose="02040503050406030204" pitchFamily="18" charset="0"/>
              <a:ea typeface="Cambria" panose="02040503050406030204" pitchFamily="18" charset="0"/>
              <a:cs typeface="Times New Roman" pitchFamily="18" charset="0"/>
            </a:endParaRPr>
          </a:p>
          <a:p>
            <a:pPr marL="514350" indent="-514350" eaLnBrk="1" hangingPunct="1">
              <a:spcBef>
                <a:spcPct val="50000"/>
              </a:spcBef>
              <a:defRPr/>
            </a:pPr>
            <a:endParaRPr lang="en-US" sz="2000" dirty="0">
              <a:solidFill>
                <a:srgbClr val="0000CC"/>
              </a:solidFill>
              <a:latin typeface="Cambria" panose="02040503050406030204" pitchFamily="18" charset="0"/>
              <a:ea typeface="Cambria" panose="02040503050406030204" pitchFamily="18" charset="0"/>
              <a:cs typeface="Times New Roman" pitchFamily="18" charset="0"/>
            </a:endParaRPr>
          </a:p>
          <a:p>
            <a:pPr marL="514350" indent="-514350" eaLnBrk="1" hangingPunct="1">
              <a:spcBef>
                <a:spcPct val="50000"/>
              </a:spcBef>
              <a:defRPr/>
            </a:pPr>
            <a:endParaRPr lang="en-US" sz="26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8" name="TextBox 7"/>
          <p:cNvSpPr txBox="1"/>
          <p:nvPr/>
        </p:nvSpPr>
        <p:spPr>
          <a:xfrm>
            <a:off x="190500" y="5052620"/>
            <a:ext cx="8915400" cy="400110"/>
          </a:xfrm>
          <a:prstGeom prst="rect">
            <a:avLst/>
          </a:prstGeom>
          <a:noFill/>
        </p:spPr>
        <p:txBody>
          <a:bodyPr wrap="square" rtlCol="0">
            <a:spAutoFit/>
          </a:bodyPr>
          <a:lstStyle/>
          <a:p>
            <a:r>
              <a:rPr lang="en-US" sz="2000" dirty="0">
                <a:solidFill>
                  <a:srgbClr val="0000CC"/>
                </a:solidFill>
                <a:latin typeface="Cambria" panose="02040503050406030204" pitchFamily="18" charset="0"/>
                <a:ea typeface="Cambria" panose="02040503050406030204" pitchFamily="18" charset="0"/>
                <a:cs typeface="Times New Roman" pitchFamily="18" charset="0"/>
              </a:rPr>
              <a:t>  +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của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mỗi</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vuông</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bị</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cắt</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đi</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2</a:t>
            </a:r>
            <a:r>
              <a:rPr lang="en-US" sz="20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 4(cm</a:t>
            </a:r>
            <a:r>
              <a:rPr lang="en-US" sz="20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p>
        </p:txBody>
      </p:sp>
      <p:pic>
        <p:nvPicPr>
          <p:cNvPr id="3" name="Picture 2"/>
          <p:cNvPicPr>
            <a:picLocks noChangeAspect="1"/>
          </p:cNvPicPr>
          <p:nvPr/>
        </p:nvPicPr>
        <p:blipFill>
          <a:blip r:embed="rId2"/>
          <a:stretch>
            <a:fillRect/>
          </a:stretch>
        </p:blipFill>
        <p:spPr>
          <a:xfrm>
            <a:off x="4800600" y="2537462"/>
            <a:ext cx="2727996" cy="1844223"/>
          </a:xfrm>
          <a:prstGeom prst="rect">
            <a:avLst/>
          </a:prstGeom>
        </p:spPr>
      </p:pic>
      <p:sp>
        <p:nvSpPr>
          <p:cNvPr id="9" name="TextBox 8"/>
          <p:cNvSpPr txBox="1"/>
          <p:nvPr/>
        </p:nvSpPr>
        <p:spPr>
          <a:xfrm>
            <a:off x="152400" y="5452731"/>
            <a:ext cx="8915400" cy="800219"/>
          </a:xfrm>
          <a:prstGeom prst="rect">
            <a:avLst/>
          </a:prstGeom>
          <a:noFill/>
        </p:spPr>
        <p:txBody>
          <a:bodyPr wrap="square" rtlCol="0">
            <a:spAutoFit/>
          </a:bodyPr>
          <a:lstStyle/>
          <a:p>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phần</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còn</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lại</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của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tấm</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bìa</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r>
              <a:rPr lang="en-US" sz="20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p>
          <a:p>
            <a:r>
              <a:rPr lang="en-US" sz="2000" dirty="0">
                <a:solidFill>
                  <a:srgbClr val="0000CC"/>
                </a:solidFill>
                <a:latin typeface="Cambria" panose="02040503050406030204" pitchFamily="18" charset="0"/>
                <a:ea typeface="Cambria" panose="02040503050406030204" pitchFamily="18" charset="0"/>
                <a:cs typeface="Times New Roman" pitchFamily="18" charset="0"/>
              </a:rPr>
              <a:t>            150 – 4.4 = 150 – 16 = 134 (cm</a:t>
            </a:r>
            <a:r>
              <a:rPr lang="en-US" sz="20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000" dirty="0">
                <a:solidFill>
                  <a:srgbClr val="0000CC"/>
                </a:solidFill>
                <a:latin typeface="Cambria" panose="02040503050406030204" pitchFamily="18" charset="0"/>
                <a:ea typeface="Cambria" panose="02040503050406030204" pitchFamily="18" charset="0"/>
                <a:cs typeface="Times New Roman" pitchFamily="18" charset="0"/>
              </a:rPr>
              <a:t> )</a:t>
            </a:r>
          </a:p>
        </p:txBody>
      </p:sp>
      <p:pic>
        <p:nvPicPr>
          <p:cNvPr id="2" name="Picture 1">
            <a:extLst>
              <a:ext uri="{FF2B5EF4-FFF2-40B4-BE49-F238E27FC236}">
                <a16:creationId xmlns:a16="http://schemas.microsoft.com/office/drawing/2014/main" id="{35E3CEC2-E392-E9A6-F416-7CF78C747619}"/>
              </a:ext>
            </a:extLst>
          </p:cNvPr>
          <p:cNvPicPr>
            <a:picLocks noChangeAspect="1"/>
          </p:cNvPicPr>
          <p:nvPr/>
        </p:nvPicPr>
        <p:blipFill>
          <a:blip r:embed="rId3"/>
          <a:stretch>
            <a:fillRect/>
          </a:stretch>
        </p:blipFill>
        <p:spPr>
          <a:xfrm>
            <a:off x="27039" y="56362"/>
            <a:ext cx="1097375" cy="1097375"/>
          </a:xfrm>
          <a:prstGeom prst="rect">
            <a:avLst/>
          </a:prstGeom>
        </p:spPr>
      </p:pic>
    </p:spTree>
    <p:extLst>
      <p:ext uri="{BB962C8B-B14F-4D97-AF65-F5344CB8AC3E}">
        <p14:creationId xmlns:p14="http://schemas.microsoft.com/office/powerpoint/2010/main" val="169044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18"/>
          <p:cNvSpPr>
            <a:spLocks noChangeArrowheads="1" noChangeShapeType="1" noTextEdit="1"/>
          </p:cNvSpPr>
          <p:nvPr/>
        </p:nvSpPr>
        <p:spPr bwMode="auto">
          <a:xfrm>
            <a:off x="266700" y="1592263"/>
            <a:ext cx="8610600" cy="1981200"/>
          </a:xfrm>
          <a:prstGeom prst="rect">
            <a:avLst/>
          </a:prstGeom>
        </p:spPr>
        <p:txBody>
          <a:bodyPr wrap="none" fromWordArt="1">
            <a:prstTxWarp prst="textTriangle">
              <a:avLst>
                <a:gd name="adj" fmla="val 33838"/>
              </a:avLst>
            </a:prstTxWarp>
            <a:scene3d>
              <a:camera prst="legacyObliqueTopLeft"/>
              <a:lightRig rig="legacyNormal3" dir="r"/>
            </a:scene3d>
            <a:sp3d extrusionH="201600" prstMaterial="legacyMatte">
              <a:extrusionClr>
                <a:srgbClr val="0066CC"/>
              </a:extrusionClr>
            </a:sp3d>
          </a:bodyPr>
          <a:lstStyle/>
          <a:p>
            <a:pPr algn="ctr"/>
            <a:r>
              <a:rPr lang="en-US" sz="3600" b="1" dirty="0">
                <a:ln w="6600">
                  <a:solidFill>
                    <a:schemeClr val="accent2"/>
                  </a:solidFill>
                  <a:prstDash val="solid"/>
                </a:ln>
                <a:solidFill>
                  <a:srgbClr val="FFFFFF"/>
                </a:solidFill>
                <a:effectLst>
                  <a:outerShdw dist="38100" dir="2700000" algn="tl" rotWithShape="0">
                    <a:schemeClr val="accent2"/>
                  </a:outerShdw>
                </a:effectLst>
              </a:rPr>
              <a:t>LUYỆN TẬP CHUNG</a:t>
            </a:r>
          </a:p>
        </p:txBody>
      </p:sp>
      <p:pic>
        <p:nvPicPr>
          <p:cNvPr id="2" name="Picture 1">
            <a:extLst>
              <a:ext uri="{FF2B5EF4-FFF2-40B4-BE49-F238E27FC236}">
                <a16:creationId xmlns:a16="http://schemas.microsoft.com/office/drawing/2014/main" id="{E504A963-06EB-0EC9-4251-7875D762681F}"/>
              </a:ext>
            </a:extLst>
          </p:cNvPr>
          <p:cNvPicPr>
            <a:picLocks noChangeAspect="1"/>
          </p:cNvPicPr>
          <p:nvPr/>
        </p:nvPicPr>
        <p:blipFill>
          <a:blip r:embed="rId2"/>
          <a:stretch>
            <a:fillRect/>
          </a:stretch>
        </p:blipFill>
        <p:spPr>
          <a:xfrm>
            <a:off x="0" y="76200"/>
            <a:ext cx="1097375" cy="1097375"/>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295400" y="1165533"/>
            <a:ext cx="7141684" cy="1938992"/>
          </a:xfrm>
          <a:prstGeom prst="rect">
            <a:avLst/>
          </a:prstGeom>
          <a:solidFill>
            <a:schemeClr val="bg1"/>
          </a:solidFill>
          <a:ln w="9525">
            <a:noFill/>
            <a:miter lim="800000"/>
            <a:headEnd/>
            <a:tailEnd/>
          </a:ln>
        </p:spPr>
        <p:txBody>
          <a:bodyPr wrap="square">
            <a:spAutoFit/>
          </a:bodyPr>
          <a:lstStyle/>
          <a:p>
            <a:pPr>
              <a:spcBef>
                <a:spcPct val="50000"/>
              </a:spcBef>
            </a:pPr>
            <a:r>
              <a:rPr lang="en-US" sz="3200" b="1" dirty="0">
                <a:solidFill>
                  <a:srgbClr val="00B050"/>
                </a:solidFill>
              </a:rPr>
              <a:t>Bài tập 4.23. </a:t>
            </a:r>
            <a:endParaRPr lang="en-US" sz="2800" dirty="0">
              <a:solidFill>
                <a:srgbClr val="00B050"/>
              </a:solidFill>
            </a:endParaRPr>
          </a:p>
          <a:p>
            <a:pPr marL="514350" indent="-514350">
              <a:spcBef>
                <a:spcPct val="50000"/>
              </a:spcBef>
              <a:buAutoNum type="alphaLcParenR"/>
            </a:pPr>
            <a:r>
              <a:rPr lang="en-US" sz="2800" dirty="0" err="1">
                <a:solidFill>
                  <a:srgbClr val="002060"/>
                </a:solidFill>
              </a:rPr>
              <a:t>Vẽ</a:t>
            </a:r>
            <a:r>
              <a:rPr lang="en-US" sz="2800" dirty="0">
                <a:solidFill>
                  <a:srgbClr val="002060"/>
                </a:solidFill>
              </a:rPr>
              <a:t> </a:t>
            </a:r>
            <a:r>
              <a:rPr lang="en-US" sz="2800" dirty="0" err="1">
                <a:solidFill>
                  <a:srgbClr val="002060"/>
                </a:solidFill>
              </a:rPr>
              <a:t>hình</a:t>
            </a:r>
            <a:r>
              <a:rPr lang="en-US" sz="2800" dirty="0">
                <a:solidFill>
                  <a:srgbClr val="002060"/>
                </a:solidFill>
              </a:rPr>
              <a:t> </a:t>
            </a:r>
            <a:r>
              <a:rPr lang="en-US" sz="2800" dirty="0" err="1">
                <a:solidFill>
                  <a:srgbClr val="002060"/>
                </a:solidFill>
              </a:rPr>
              <a:t>vuông</a:t>
            </a:r>
            <a:r>
              <a:rPr lang="en-US" sz="2800" dirty="0">
                <a:solidFill>
                  <a:srgbClr val="002060"/>
                </a:solidFill>
              </a:rPr>
              <a:t> ABCD </a:t>
            </a:r>
            <a:r>
              <a:rPr lang="en-US" sz="2800" dirty="0" err="1">
                <a:solidFill>
                  <a:srgbClr val="002060"/>
                </a:solidFill>
              </a:rPr>
              <a:t>có</a:t>
            </a:r>
            <a:r>
              <a:rPr lang="en-US" sz="2800" dirty="0">
                <a:solidFill>
                  <a:srgbClr val="002060"/>
                </a:solidFill>
              </a:rPr>
              <a:t> </a:t>
            </a:r>
            <a:r>
              <a:rPr lang="en-US" sz="2800" dirty="0" err="1">
                <a:solidFill>
                  <a:srgbClr val="002060"/>
                </a:solidFill>
              </a:rPr>
              <a:t>cạnh</a:t>
            </a:r>
            <a:r>
              <a:rPr lang="en-US" sz="2800" dirty="0">
                <a:solidFill>
                  <a:srgbClr val="002060"/>
                </a:solidFill>
              </a:rPr>
              <a:t> 5 cm.</a:t>
            </a:r>
          </a:p>
          <a:p>
            <a:pPr marL="514350" indent="-514350">
              <a:spcBef>
                <a:spcPct val="50000"/>
              </a:spcBef>
              <a:buAutoNum type="alphaLcParenR"/>
            </a:pPr>
            <a:r>
              <a:rPr lang="en-US" sz="2800" dirty="0" err="1">
                <a:solidFill>
                  <a:srgbClr val="002060"/>
                </a:solidFill>
              </a:rPr>
              <a:t>Vẽ</a:t>
            </a:r>
            <a:r>
              <a:rPr lang="en-US" sz="2800" dirty="0">
                <a:solidFill>
                  <a:srgbClr val="002060"/>
                </a:solidFill>
              </a:rPr>
              <a:t> tam </a:t>
            </a:r>
            <a:r>
              <a:rPr lang="en-US" sz="2800" dirty="0" err="1">
                <a:solidFill>
                  <a:srgbClr val="002060"/>
                </a:solidFill>
              </a:rPr>
              <a:t>giác</a:t>
            </a:r>
            <a:r>
              <a:rPr lang="en-US" sz="2800" dirty="0">
                <a:solidFill>
                  <a:srgbClr val="002060"/>
                </a:solidFill>
              </a:rPr>
              <a:t> </a:t>
            </a:r>
            <a:r>
              <a:rPr lang="en-US" sz="2800" dirty="0" err="1">
                <a:solidFill>
                  <a:srgbClr val="002060"/>
                </a:solidFill>
              </a:rPr>
              <a:t>đều</a:t>
            </a:r>
            <a:r>
              <a:rPr lang="en-US" sz="2800" dirty="0">
                <a:solidFill>
                  <a:srgbClr val="002060"/>
                </a:solidFill>
              </a:rPr>
              <a:t> ABC </a:t>
            </a:r>
            <a:r>
              <a:rPr lang="en-US" sz="2800" dirty="0" err="1">
                <a:solidFill>
                  <a:srgbClr val="002060"/>
                </a:solidFill>
              </a:rPr>
              <a:t>có</a:t>
            </a:r>
            <a:r>
              <a:rPr lang="en-US" sz="2800" dirty="0">
                <a:solidFill>
                  <a:srgbClr val="002060"/>
                </a:solidFill>
              </a:rPr>
              <a:t> </a:t>
            </a:r>
            <a:r>
              <a:rPr lang="en-US" sz="2800" dirty="0" err="1">
                <a:solidFill>
                  <a:srgbClr val="002060"/>
                </a:solidFill>
              </a:rPr>
              <a:t>cạnh</a:t>
            </a:r>
            <a:r>
              <a:rPr lang="en-US" sz="2800" dirty="0">
                <a:solidFill>
                  <a:srgbClr val="002060"/>
                </a:solidFill>
              </a:rPr>
              <a:t> 3 cm.</a:t>
            </a:r>
          </a:p>
        </p:txBody>
      </p:sp>
      <p:sp>
        <p:nvSpPr>
          <p:cNvPr id="9" name="WordArt 18"/>
          <p:cNvSpPr>
            <a:spLocks noChangeArrowheads="1" noChangeShapeType="1" noTextEdit="1"/>
          </p:cNvSpPr>
          <p:nvPr/>
        </p:nvSpPr>
        <p:spPr bwMode="auto">
          <a:xfrm>
            <a:off x="599501" y="2315154"/>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grpSp>
        <p:nvGrpSpPr>
          <p:cNvPr id="14" name="Group 13"/>
          <p:cNvGrpSpPr/>
          <p:nvPr/>
        </p:nvGrpSpPr>
        <p:grpSpPr>
          <a:xfrm>
            <a:off x="5334000" y="4081380"/>
            <a:ext cx="1447800" cy="1095754"/>
            <a:chOff x="2819400" y="3000954"/>
            <a:chExt cx="2494484" cy="1905000"/>
          </a:xfrm>
        </p:grpSpPr>
        <p:sp>
          <p:nvSpPr>
            <p:cNvPr id="6" name="Rectangle 5"/>
            <p:cNvSpPr/>
            <p:nvPr/>
          </p:nvSpPr>
          <p:spPr>
            <a:xfrm>
              <a:off x="4598625" y="3389866"/>
              <a:ext cx="715259" cy="461665"/>
            </a:xfrm>
            <a:prstGeom prst="rect">
              <a:avLst/>
            </a:prstGeom>
          </p:spPr>
          <p:txBody>
            <a:bodyPr wrap="none">
              <a:spAutoFit/>
            </a:bodyPr>
            <a:lstStyle/>
            <a:p>
              <a:r>
                <a:rPr lang="en-US" sz="2400" dirty="0">
                  <a:solidFill>
                    <a:srgbClr val="002060"/>
                  </a:solidFill>
                </a:rPr>
                <a:t>3cm</a:t>
              </a:r>
              <a:endParaRPr lang="en-US" sz="2400" dirty="0"/>
            </a:p>
          </p:txBody>
        </p:sp>
        <p:sp>
          <p:nvSpPr>
            <p:cNvPr id="7" name="Isosceles Triangle 6"/>
            <p:cNvSpPr/>
            <p:nvPr/>
          </p:nvSpPr>
          <p:spPr>
            <a:xfrm>
              <a:off x="2819400" y="3000954"/>
              <a:ext cx="2286000" cy="1905000"/>
            </a:xfrm>
            <a:prstGeom prst="triangle">
              <a:avLst/>
            </a:prstGeom>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8" name="Group 7"/>
          <p:cNvGrpSpPr/>
          <p:nvPr/>
        </p:nvGrpSpPr>
        <p:grpSpPr>
          <a:xfrm>
            <a:off x="2209800" y="3249363"/>
            <a:ext cx="1468875" cy="1943169"/>
            <a:chOff x="2365872" y="3584646"/>
            <a:chExt cx="1468875" cy="1943169"/>
          </a:xfrm>
        </p:grpSpPr>
        <p:sp>
          <p:nvSpPr>
            <p:cNvPr id="2" name="Rectangle 1"/>
            <p:cNvSpPr/>
            <p:nvPr/>
          </p:nvSpPr>
          <p:spPr>
            <a:xfrm>
              <a:off x="2365872" y="4046311"/>
              <a:ext cx="1468875" cy="1481504"/>
            </a:xfrm>
            <a:prstGeom prst="rect">
              <a:avLst/>
            </a:prstGeom>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Rectangle 12"/>
            <p:cNvSpPr/>
            <p:nvPr/>
          </p:nvSpPr>
          <p:spPr>
            <a:xfrm>
              <a:off x="2742679" y="3584646"/>
              <a:ext cx="715260" cy="461665"/>
            </a:xfrm>
            <a:prstGeom prst="rect">
              <a:avLst/>
            </a:prstGeom>
          </p:spPr>
          <p:txBody>
            <a:bodyPr wrap="none">
              <a:spAutoFit/>
            </a:bodyPr>
            <a:lstStyle/>
            <a:p>
              <a:r>
                <a:rPr lang="en-US" sz="2400" dirty="0">
                  <a:solidFill>
                    <a:srgbClr val="002060"/>
                  </a:solidFill>
                </a:rPr>
                <a:t>5cm</a:t>
              </a:r>
              <a:endParaRPr lang="en-US" sz="2400" dirty="0"/>
            </a:p>
          </p:txBody>
        </p:sp>
      </p:grpSp>
      <p:pic>
        <p:nvPicPr>
          <p:cNvPr id="3" name="Picture 2">
            <a:extLst>
              <a:ext uri="{FF2B5EF4-FFF2-40B4-BE49-F238E27FC236}">
                <a16:creationId xmlns:a16="http://schemas.microsoft.com/office/drawing/2014/main" id="{F3F1FAB4-7537-322F-92A9-8D42132E056B}"/>
              </a:ext>
            </a:extLst>
          </p:cNvPr>
          <p:cNvPicPr>
            <a:picLocks noChangeAspect="1"/>
          </p:cNvPicPr>
          <p:nvPr/>
        </p:nvPicPr>
        <p:blipFill>
          <a:blip r:embed="rId2"/>
          <a:stretch>
            <a:fillRect/>
          </a:stretch>
        </p:blipFill>
        <p:spPr>
          <a:xfrm>
            <a:off x="68100" y="68158"/>
            <a:ext cx="1097375" cy="1097375"/>
          </a:xfrm>
          <a:prstGeom prst="rect">
            <a:avLst/>
          </a:prstGeom>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46861" y="867887"/>
            <a:ext cx="2206951" cy="3009150"/>
            <a:chOff x="2545909" y="683846"/>
            <a:chExt cx="2206951" cy="3009150"/>
          </a:xfrm>
        </p:grpSpPr>
        <p:pic>
          <p:nvPicPr>
            <p:cNvPr id="5" name="Picture 4"/>
            <p:cNvPicPr>
              <a:picLocks noChangeAspect="1"/>
            </p:cNvPicPr>
            <p:nvPr/>
          </p:nvPicPr>
          <p:blipFill>
            <a:blip r:embed="rId2"/>
            <a:stretch>
              <a:fillRect/>
            </a:stretch>
          </p:blipFill>
          <p:spPr>
            <a:xfrm>
              <a:off x="2545909" y="1909912"/>
              <a:ext cx="1993396" cy="1783084"/>
            </a:xfrm>
            <a:prstGeom prst="rect">
              <a:avLst/>
            </a:prstGeom>
          </p:spPr>
        </p:pic>
        <p:grpSp>
          <p:nvGrpSpPr>
            <p:cNvPr id="25" name="Group 24"/>
            <p:cNvGrpSpPr/>
            <p:nvPr/>
          </p:nvGrpSpPr>
          <p:grpSpPr>
            <a:xfrm>
              <a:off x="3000260" y="683846"/>
              <a:ext cx="1752600" cy="2767680"/>
              <a:chOff x="1479672" y="1505147"/>
              <a:chExt cx="2609882" cy="3674789"/>
            </a:xfrm>
          </p:grpSpPr>
          <p:sp>
            <p:nvSpPr>
              <p:cNvPr id="27" name="Right Triangle 26"/>
              <p:cNvSpPr/>
              <p:nvPr/>
            </p:nvSpPr>
            <p:spPr>
              <a:xfrm>
                <a:off x="2046382" y="3252389"/>
                <a:ext cx="1066799" cy="1501962"/>
              </a:xfrm>
              <a:prstGeom prst="rtTriangle">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a:p>
            </p:txBody>
          </p:sp>
          <p:sp>
            <p:nvSpPr>
              <p:cNvPr id="26" name="Right Triangle 25"/>
              <p:cNvSpPr/>
              <p:nvPr/>
            </p:nvSpPr>
            <p:spPr>
              <a:xfrm>
                <a:off x="1479672" y="1505147"/>
                <a:ext cx="2609882" cy="3674789"/>
              </a:xfrm>
              <a:prstGeom prst="rtTriangle">
                <a:avLst/>
              </a:prstGeom>
              <a:noFill/>
              <a:ln>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pic>
        <p:nvPicPr>
          <p:cNvPr id="4" name="Picture 3"/>
          <p:cNvPicPr>
            <a:picLocks noChangeAspect="1"/>
          </p:cNvPicPr>
          <p:nvPr/>
        </p:nvPicPr>
        <p:blipFill>
          <a:blip r:embed="rId3"/>
          <a:stretch>
            <a:fillRect/>
          </a:stretch>
        </p:blipFill>
        <p:spPr>
          <a:xfrm>
            <a:off x="316274" y="3579394"/>
            <a:ext cx="1679451" cy="271273"/>
          </a:xfrm>
          <a:prstGeom prst="rect">
            <a:avLst/>
          </a:prstGeom>
        </p:spPr>
      </p:pic>
      <p:grpSp>
        <p:nvGrpSpPr>
          <p:cNvPr id="12" name="Group 11"/>
          <p:cNvGrpSpPr/>
          <p:nvPr/>
        </p:nvGrpSpPr>
        <p:grpSpPr>
          <a:xfrm>
            <a:off x="4685993" y="823819"/>
            <a:ext cx="2225556" cy="3021906"/>
            <a:chOff x="5616766" y="671090"/>
            <a:chExt cx="2225556" cy="3021906"/>
          </a:xfrm>
        </p:grpSpPr>
        <p:pic>
          <p:nvPicPr>
            <p:cNvPr id="10" name="Picture 9"/>
            <p:cNvPicPr>
              <a:picLocks noChangeAspect="1"/>
            </p:cNvPicPr>
            <p:nvPr/>
          </p:nvPicPr>
          <p:blipFill>
            <a:blip r:embed="rId4"/>
            <a:stretch>
              <a:fillRect/>
            </a:stretch>
          </p:blipFill>
          <p:spPr>
            <a:xfrm>
              <a:off x="5730054" y="1909912"/>
              <a:ext cx="2112268" cy="1783084"/>
            </a:xfrm>
            <a:prstGeom prst="rect">
              <a:avLst/>
            </a:prstGeom>
          </p:spPr>
        </p:pic>
        <p:grpSp>
          <p:nvGrpSpPr>
            <p:cNvPr id="28" name="Group 27"/>
            <p:cNvGrpSpPr/>
            <p:nvPr/>
          </p:nvGrpSpPr>
          <p:grpSpPr>
            <a:xfrm>
              <a:off x="5616766" y="671090"/>
              <a:ext cx="1752600" cy="2780436"/>
              <a:chOff x="2345794" y="1797092"/>
              <a:chExt cx="2609882" cy="3719776"/>
            </a:xfrm>
          </p:grpSpPr>
          <p:sp>
            <p:nvSpPr>
              <p:cNvPr id="29" name="Right Triangle 28"/>
              <p:cNvSpPr/>
              <p:nvPr/>
            </p:nvSpPr>
            <p:spPr>
              <a:xfrm flipH="1">
                <a:off x="2345794" y="1797092"/>
                <a:ext cx="2609882" cy="3719776"/>
              </a:xfrm>
              <a:prstGeom prst="rtTriangle">
                <a:avLst/>
              </a:prstGeom>
              <a:noFill/>
              <a:ln>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0" name="Right Triangle 29"/>
              <p:cNvSpPr/>
              <p:nvPr/>
            </p:nvSpPr>
            <p:spPr>
              <a:xfrm flipH="1">
                <a:off x="3296796" y="3542870"/>
                <a:ext cx="1066799" cy="1550145"/>
              </a:xfrm>
              <a:prstGeom prst="rtTriangle">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pic>
        <p:nvPicPr>
          <p:cNvPr id="33" name="Picture 32"/>
          <p:cNvPicPr>
            <a:picLocks noChangeAspect="1"/>
          </p:cNvPicPr>
          <p:nvPr/>
        </p:nvPicPr>
        <p:blipFill>
          <a:blip r:embed="rId5"/>
          <a:stretch>
            <a:fillRect/>
          </a:stretch>
        </p:blipFill>
        <p:spPr>
          <a:xfrm>
            <a:off x="6911549" y="2043311"/>
            <a:ext cx="1859284" cy="1746508"/>
          </a:xfrm>
          <a:prstGeom prst="rect">
            <a:avLst/>
          </a:prstGeom>
        </p:spPr>
      </p:pic>
      <p:sp>
        <p:nvSpPr>
          <p:cNvPr id="3" name="Rectangle 2"/>
          <p:cNvSpPr/>
          <p:nvPr/>
        </p:nvSpPr>
        <p:spPr>
          <a:xfrm>
            <a:off x="1663684" y="4044866"/>
            <a:ext cx="6062850" cy="461665"/>
          </a:xfrm>
          <a:prstGeom prst="rect">
            <a:avLst/>
          </a:prstGeom>
        </p:spPr>
        <p:txBody>
          <a:bodyPr wrap="square">
            <a:spAutoFit/>
          </a:bodyPr>
          <a:lstStyle/>
          <a:p>
            <a:r>
              <a:rPr lang="en-US" sz="2400" dirty="0" err="1">
                <a:solidFill>
                  <a:srgbClr val="C00000"/>
                </a:solidFill>
              </a:rPr>
              <a:t>Bước</a:t>
            </a:r>
            <a:r>
              <a:rPr lang="en-US" sz="2400" dirty="0">
                <a:solidFill>
                  <a:srgbClr val="C00000"/>
                </a:solidFill>
              </a:rPr>
              <a:t> 1. </a:t>
            </a:r>
            <a:r>
              <a:rPr lang="en-US" sz="2400" dirty="0" err="1">
                <a:solidFill>
                  <a:srgbClr val="002060"/>
                </a:solidFill>
              </a:rPr>
              <a:t>Vẽ</a:t>
            </a:r>
            <a:r>
              <a:rPr lang="en-US" sz="2400" dirty="0">
                <a:solidFill>
                  <a:srgbClr val="002060"/>
                </a:solidFill>
              </a:rPr>
              <a:t> </a:t>
            </a:r>
            <a:r>
              <a:rPr lang="en-US" sz="2400" dirty="0" err="1">
                <a:solidFill>
                  <a:srgbClr val="002060"/>
                </a:solidFill>
              </a:rPr>
              <a:t>đoạn</a:t>
            </a:r>
            <a:r>
              <a:rPr lang="en-US" sz="2400" dirty="0">
                <a:solidFill>
                  <a:srgbClr val="002060"/>
                </a:solidFill>
              </a:rPr>
              <a:t> </a:t>
            </a:r>
            <a:r>
              <a:rPr lang="en-US" sz="2400" dirty="0" err="1">
                <a:solidFill>
                  <a:srgbClr val="002060"/>
                </a:solidFill>
              </a:rPr>
              <a:t>thẳng</a:t>
            </a:r>
            <a:r>
              <a:rPr lang="en-US" sz="2400" dirty="0">
                <a:solidFill>
                  <a:srgbClr val="002060"/>
                </a:solidFill>
              </a:rPr>
              <a:t> AB = 5 cm.</a:t>
            </a:r>
            <a:endParaRPr lang="en-US" sz="2400" dirty="0"/>
          </a:p>
        </p:txBody>
      </p:sp>
      <p:sp>
        <p:nvSpPr>
          <p:cNvPr id="16" name="Rectangle 15"/>
          <p:cNvSpPr/>
          <p:nvPr/>
        </p:nvSpPr>
        <p:spPr>
          <a:xfrm>
            <a:off x="1689301" y="4455336"/>
            <a:ext cx="7097139" cy="830997"/>
          </a:xfrm>
          <a:prstGeom prst="rect">
            <a:avLst/>
          </a:prstGeom>
        </p:spPr>
        <p:txBody>
          <a:bodyPr wrap="square">
            <a:spAutoFit/>
          </a:bodyPr>
          <a:lstStyle/>
          <a:p>
            <a:r>
              <a:rPr lang="en-US" sz="2400" dirty="0" err="1">
                <a:solidFill>
                  <a:srgbClr val="C00000"/>
                </a:solidFill>
              </a:rPr>
              <a:t>Bước</a:t>
            </a:r>
            <a:r>
              <a:rPr lang="en-US" sz="2400" dirty="0">
                <a:solidFill>
                  <a:srgbClr val="C00000"/>
                </a:solidFill>
              </a:rPr>
              <a:t> 2. </a:t>
            </a:r>
            <a:r>
              <a:rPr lang="en-US" sz="2400" dirty="0" err="1">
                <a:solidFill>
                  <a:srgbClr val="002060"/>
                </a:solidFill>
              </a:rPr>
              <a:t>Vẽ</a:t>
            </a:r>
            <a:r>
              <a:rPr lang="en-US" sz="2400" dirty="0">
                <a:solidFill>
                  <a:srgbClr val="002060"/>
                </a:solidFill>
              </a:rPr>
              <a:t> </a:t>
            </a:r>
            <a:r>
              <a:rPr lang="en-US" sz="2400" dirty="0" err="1">
                <a:solidFill>
                  <a:srgbClr val="002060"/>
                </a:solidFill>
              </a:rPr>
              <a:t>đường</a:t>
            </a:r>
            <a:r>
              <a:rPr lang="en-US" sz="2400" dirty="0">
                <a:solidFill>
                  <a:srgbClr val="002060"/>
                </a:solidFill>
              </a:rPr>
              <a:t> </a:t>
            </a:r>
            <a:r>
              <a:rPr lang="en-US" sz="2400" dirty="0" err="1">
                <a:solidFill>
                  <a:srgbClr val="002060"/>
                </a:solidFill>
              </a:rPr>
              <a:t>thẳng</a:t>
            </a:r>
            <a:r>
              <a:rPr lang="en-US" sz="2400" dirty="0">
                <a:solidFill>
                  <a:srgbClr val="002060"/>
                </a:solidFill>
              </a:rPr>
              <a:t> </a:t>
            </a:r>
            <a:r>
              <a:rPr lang="en-US" sz="2400" dirty="0" err="1">
                <a:solidFill>
                  <a:srgbClr val="002060"/>
                </a:solidFill>
              </a:rPr>
              <a:t>vuông</a:t>
            </a:r>
            <a:r>
              <a:rPr lang="en-US" sz="2400" dirty="0">
                <a:solidFill>
                  <a:srgbClr val="002060"/>
                </a:solidFill>
              </a:rPr>
              <a:t> </a:t>
            </a:r>
            <a:r>
              <a:rPr lang="en-US" sz="2400" dirty="0" err="1">
                <a:solidFill>
                  <a:srgbClr val="002060"/>
                </a:solidFill>
              </a:rPr>
              <a:t>góc</a:t>
            </a:r>
            <a:r>
              <a:rPr lang="en-US" sz="2400" dirty="0">
                <a:solidFill>
                  <a:srgbClr val="002060"/>
                </a:solidFill>
              </a:rPr>
              <a:t> </a:t>
            </a:r>
            <a:r>
              <a:rPr lang="en-US" sz="2400" dirty="0" err="1">
                <a:solidFill>
                  <a:srgbClr val="002060"/>
                </a:solidFill>
              </a:rPr>
              <a:t>với</a:t>
            </a:r>
            <a:r>
              <a:rPr lang="en-US" sz="2400" dirty="0">
                <a:solidFill>
                  <a:srgbClr val="002060"/>
                </a:solidFill>
              </a:rPr>
              <a:t> AB </a:t>
            </a:r>
            <a:r>
              <a:rPr lang="en-US" sz="2400" dirty="0" err="1">
                <a:solidFill>
                  <a:srgbClr val="002060"/>
                </a:solidFill>
              </a:rPr>
              <a:t>tại</a:t>
            </a:r>
            <a:r>
              <a:rPr lang="en-US" sz="2400" dirty="0">
                <a:solidFill>
                  <a:srgbClr val="002060"/>
                </a:solidFill>
              </a:rPr>
              <a:t> A. </a:t>
            </a:r>
            <a:r>
              <a:rPr lang="en-US" sz="2400" dirty="0" err="1">
                <a:solidFill>
                  <a:srgbClr val="002060"/>
                </a:solidFill>
              </a:rPr>
              <a:t>Trên</a:t>
            </a:r>
            <a:r>
              <a:rPr lang="en-US" sz="2400" dirty="0">
                <a:solidFill>
                  <a:srgbClr val="002060"/>
                </a:solidFill>
              </a:rPr>
              <a:t> </a:t>
            </a:r>
            <a:r>
              <a:rPr lang="en-US" sz="2400" dirty="0" err="1">
                <a:solidFill>
                  <a:srgbClr val="002060"/>
                </a:solidFill>
              </a:rPr>
              <a:t>đường</a:t>
            </a:r>
            <a:r>
              <a:rPr lang="en-US" sz="2400" dirty="0">
                <a:solidFill>
                  <a:srgbClr val="002060"/>
                </a:solidFill>
              </a:rPr>
              <a:t> </a:t>
            </a:r>
            <a:r>
              <a:rPr lang="en-US" sz="2400" dirty="0" err="1">
                <a:solidFill>
                  <a:srgbClr val="002060"/>
                </a:solidFill>
              </a:rPr>
              <a:t>thẳng</a:t>
            </a:r>
            <a:r>
              <a:rPr lang="en-US" sz="2400" dirty="0">
                <a:solidFill>
                  <a:srgbClr val="002060"/>
                </a:solidFill>
              </a:rPr>
              <a:t> </a:t>
            </a:r>
            <a:r>
              <a:rPr lang="en-US" sz="2400" dirty="0" err="1">
                <a:solidFill>
                  <a:srgbClr val="002060"/>
                </a:solidFill>
              </a:rPr>
              <a:t>đó</a:t>
            </a:r>
            <a:r>
              <a:rPr lang="en-US" sz="2400" dirty="0">
                <a:solidFill>
                  <a:srgbClr val="002060"/>
                </a:solidFill>
              </a:rPr>
              <a:t> </a:t>
            </a:r>
            <a:r>
              <a:rPr lang="en-US" sz="2400" dirty="0" err="1">
                <a:solidFill>
                  <a:srgbClr val="002060"/>
                </a:solidFill>
              </a:rPr>
              <a:t>lấy</a:t>
            </a:r>
            <a:r>
              <a:rPr lang="en-US" sz="2400" dirty="0">
                <a:solidFill>
                  <a:srgbClr val="002060"/>
                </a:solidFill>
              </a:rPr>
              <a:t> </a:t>
            </a:r>
            <a:r>
              <a:rPr lang="en-US" sz="2400" dirty="0" err="1">
                <a:solidFill>
                  <a:srgbClr val="002060"/>
                </a:solidFill>
              </a:rPr>
              <a:t>điểm</a:t>
            </a:r>
            <a:r>
              <a:rPr lang="en-US" sz="2400" dirty="0">
                <a:solidFill>
                  <a:srgbClr val="002060"/>
                </a:solidFill>
              </a:rPr>
              <a:t> D </a:t>
            </a:r>
            <a:r>
              <a:rPr lang="en-US" sz="2400" dirty="0" err="1">
                <a:solidFill>
                  <a:srgbClr val="002060"/>
                </a:solidFill>
              </a:rPr>
              <a:t>sao</a:t>
            </a:r>
            <a:r>
              <a:rPr lang="en-US" sz="2400" dirty="0">
                <a:solidFill>
                  <a:srgbClr val="002060"/>
                </a:solidFill>
              </a:rPr>
              <a:t> </a:t>
            </a:r>
            <a:r>
              <a:rPr lang="en-US" sz="2400" dirty="0" err="1">
                <a:solidFill>
                  <a:srgbClr val="002060"/>
                </a:solidFill>
              </a:rPr>
              <a:t>cho</a:t>
            </a:r>
            <a:r>
              <a:rPr lang="en-US" sz="2400" dirty="0">
                <a:solidFill>
                  <a:srgbClr val="002060"/>
                </a:solidFill>
              </a:rPr>
              <a:t> AD = 5cm.</a:t>
            </a:r>
            <a:endParaRPr lang="en-US" sz="2400" dirty="0"/>
          </a:p>
        </p:txBody>
      </p:sp>
      <p:sp>
        <p:nvSpPr>
          <p:cNvPr id="17" name="Rectangle 16"/>
          <p:cNvSpPr/>
          <p:nvPr/>
        </p:nvSpPr>
        <p:spPr>
          <a:xfrm>
            <a:off x="1689301" y="5303305"/>
            <a:ext cx="7097139" cy="830997"/>
          </a:xfrm>
          <a:prstGeom prst="rect">
            <a:avLst/>
          </a:prstGeom>
        </p:spPr>
        <p:txBody>
          <a:bodyPr wrap="square">
            <a:spAutoFit/>
          </a:bodyPr>
          <a:lstStyle/>
          <a:p>
            <a:r>
              <a:rPr lang="en-US" sz="2400" dirty="0" err="1">
                <a:solidFill>
                  <a:srgbClr val="C00000"/>
                </a:solidFill>
              </a:rPr>
              <a:t>Bước</a:t>
            </a:r>
            <a:r>
              <a:rPr lang="en-US" sz="2400" dirty="0">
                <a:solidFill>
                  <a:srgbClr val="C00000"/>
                </a:solidFill>
              </a:rPr>
              <a:t> 3. </a:t>
            </a:r>
            <a:r>
              <a:rPr lang="en-US" sz="2400" dirty="0" err="1">
                <a:solidFill>
                  <a:srgbClr val="002060"/>
                </a:solidFill>
              </a:rPr>
              <a:t>Vẽ</a:t>
            </a:r>
            <a:r>
              <a:rPr lang="en-US" sz="2400" dirty="0">
                <a:solidFill>
                  <a:srgbClr val="002060"/>
                </a:solidFill>
              </a:rPr>
              <a:t> </a:t>
            </a:r>
            <a:r>
              <a:rPr lang="en-US" sz="2400" dirty="0" err="1">
                <a:solidFill>
                  <a:srgbClr val="002060"/>
                </a:solidFill>
              </a:rPr>
              <a:t>đường</a:t>
            </a:r>
            <a:r>
              <a:rPr lang="en-US" sz="2400" dirty="0">
                <a:solidFill>
                  <a:srgbClr val="002060"/>
                </a:solidFill>
              </a:rPr>
              <a:t> </a:t>
            </a:r>
            <a:r>
              <a:rPr lang="en-US" sz="2400" dirty="0" err="1">
                <a:solidFill>
                  <a:srgbClr val="002060"/>
                </a:solidFill>
              </a:rPr>
              <a:t>thẳng</a:t>
            </a:r>
            <a:r>
              <a:rPr lang="en-US" sz="2400" dirty="0">
                <a:solidFill>
                  <a:srgbClr val="002060"/>
                </a:solidFill>
              </a:rPr>
              <a:t> </a:t>
            </a:r>
            <a:r>
              <a:rPr lang="en-US" sz="2400" dirty="0" err="1">
                <a:solidFill>
                  <a:srgbClr val="002060"/>
                </a:solidFill>
              </a:rPr>
              <a:t>vuông</a:t>
            </a:r>
            <a:r>
              <a:rPr lang="en-US" sz="2400" dirty="0">
                <a:solidFill>
                  <a:srgbClr val="002060"/>
                </a:solidFill>
              </a:rPr>
              <a:t> </a:t>
            </a:r>
            <a:r>
              <a:rPr lang="en-US" sz="2400" dirty="0" err="1">
                <a:solidFill>
                  <a:srgbClr val="002060"/>
                </a:solidFill>
              </a:rPr>
              <a:t>góc</a:t>
            </a:r>
            <a:r>
              <a:rPr lang="en-US" sz="2400" dirty="0">
                <a:solidFill>
                  <a:srgbClr val="002060"/>
                </a:solidFill>
              </a:rPr>
              <a:t> </a:t>
            </a:r>
            <a:r>
              <a:rPr lang="en-US" sz="2400" dirty="0" err="1">
                <a:solidFill>
                  <a:srgbClr val="002060"/>
                </a:solidFill>
              </a:rPr>
              <a:t>với</a:t>
            </a:r>
            <a:r>
              <a:rPr lang="en-US" sz="2400" dirty="0">
                <a:solidFill>
                  <a:srgbClr val="002060"/>
                </a:solidFill>
              </a:rPr>
              <a:t> AB </a:t>
            </a:r>
            <a:r>
              <a:rPr lang="en-US" sz="2400" dirty="0" err="1">
                <a:solidFill>
                  <a:srgbClr val="002060"/>
                </a:solidFill>
              </a:rPr>
              <a:t>tại</a:t>
            </a:r>
            <a:r>
              <a:rPr lang="en-US" sz="2400" dirty="0">
                <a:solidFill>
                  <a:srgbClr val="002060"/>
                </a:solidFill>
              </a:rPr>
              <a:t> B. </a:t>
            </a:r>
            <a:r>
              <a:rPr lang="en-US" sz="2400" dirty="0" err="1">
                <a:solidFill>
                  <a:srgbClr val="002060"/>
                </a:solidFill>
              </a:rPr>
              <a:t>Trên</a:t>
            </a:r>
            <a:r>
              <a:rPr lang="en-US" sz="2400" dirty="0">
                <a:solidFill>
                  <a:srgbClr val="002060"/>
                </a:solidFill>
              </a:rPr>
              <a:t> </a:t>
            </a:r>
            <a:r>
              <a:rPr lang="en-US" sz="2400" dirty="0" err="1">
                <a:solidFill>
                  <a:srgbClr val="002060"/>
                </a:solidFill>
              </a:rPr>
              <a:t>đường</a:t>
            </a:r>
            <a:r>
              <a:rPr lang="en-US" sz="2400" dirty="0">
                <a:solidFill>
                  <a:srgbClr val="002060"/>
                </a:solidFill>
              </a:rPr>
              <a:t> </a:t>
            </a:r>
            <a:r>
              <a:rPr lang="en-US" sz="2400" dirty="0" err="1">
                <a:solidFill>
                  <a:srgbClr val="002060"/>
                </a:solidFill>
              </a:rPr>
              <a:t>thẳng</a:t>
            </a:r>
            <a:r>
              <a:rPr lang="en-US" sz="2400" dirty="0">
                <a:solidFill>
                  <a:srgbClr val="002060"/>
                </a:solidFill>
              </a:rPr>
              <a:t> </a:t>
            </a:r>
            <a:r>
              <a:rPr lang="en-US" sz="2400" dirty="0" err="1">
                <a:solidFill>
                  <a:srgbClr val="002060"/>
                </a:solidFill>
              </a:rPr>
              <a:t>đó</a:t>
            </a:r>
            <a:r>
              <a:rPr lang="en-US" sz="2400" dirty="0">
                <a:solidFill>
                  <a:srgbClr val="002060"/>
                </a:solidFill>
              </a:rPr>
              <a:t> </a:t>
            </a:r>
            <a:r>
              <a:rPr lang="en-US" sz="2400" dirty="0" err="1">
                <a:solidFill>
                  <a:srgbClr val="002060"/>
                </a:solidFill>
              </a:rPr>
              <a:t>lấy</a:t>
            </a:r>
            <a:r>
              <a:rPr lang="en-US" sz="2400" dirty="0">
                <a:solidFill>
                  <a:srgbClr val="002060"/>
                </a:solidFill>
              </a:rPr>
              <a:t> </a:t>
            </a:r>
            <a:r>
              <a:rPr lang="en-US" sz="2400" dirty="0" err="1">
                <a:solidFill>
                  <a:srgbClr val="002060"/>
                </a:solidFill>
              </a:rPr>
              <a:t>điểm</a:t>
            </a:r>
            <a:r>
              <a:rPr lang="en-US" sz="2400" dirty="0">
                <a:solidFill>
                  <a:srgbClr val="002060"/>
                </a:solidFill>
              </a:rPr>
              <a:t> C </a:t>
            </a:r>
            <a:r>
              <a:rPr lang="en-US" sz="2400" dirty="0" err="1">
                <a:solidFill>
                  <a:srgbClr val="002060"/>
                </a:solidFill>
              </a:rPr>
              <a:t>sao</a:t>
            </a:r>
            <a:r>
              <a:rPr lang="en-US" sz="2400" dirty="0">
                <a:solidFill>
                  <a:srgbClr val="002060"/>
                </a:solidFill>
              </a:rPr>
              <a:t> </a:t>
            </a:r>
            <a:r>
              <a:rPr lang="en-US" sz="2400" dirty="0" err="1">
                <a:solidFill>
                  <a:srgbClr val="002060"/>
                </a:solidFill>
              </a:rPr>
              <a:t>cho</a:t>
            </a:r>
            <a:r>
              <a:rPr lang="en-US" sz="2400" dirty="0">
                <a:solidFill>
                  <a:srgbClr val="002060"/>
                </a:solidFill>
              </a:rPr>
              <a:t> BC = 5cm.</a:t>
            </a:r>
            <a:endParaRPr lang="en-US" sz="2400" dirty="0"/>
          </a:p>
        </p:txBody>
      </p:sp>
      <p:sp>
        <p:nvSpPr>
          <p:cNvPr id="18" name="Rectangle 17"/>
          <p:cNvSpPr/>
          <p:nvPr/>
        </p:nvSpPr>
        <p:spPr>
          <a:xfrm>
            <a:off x="1663684" y="6151275"/>
            <a:ext cx="7708915" cy="461665"/>
          </a:xfrm>
          <a:prstGeom prst="rect">
            <a:avLst/>
          </a:prstGeom>
        </p:spPr>
        <p:txBody>
          <a:bodyPr wrap="square">
            <a:spAutoFit/>
          </a:bodyPr>
          <a:lstStyle/>
          <a:p>
            <a:r>
              <a:rPr lang="en-US" sz="2400" dirty="0" err="1">
                <a:solidFill>
                  <a:srgbClr val="C00000"/>
                </a:solidFill>
              </a:rPr>
              <a:t>Bước</a:t>
            </a:r>
            <a:r>
              <a:rPr lang="en-US" sz="2400" dirty="0">
                <a:solidFill>
                  <a:srgbClr val="C00000"/>
                </a:solidFill>
              </a:rPr>
              <a:t> 4. </a:t>
            </a:r>
            <a:r>
              <a:rPr lang="en-US" sz="2400" dirty="0" err="1">
                <a:solidFill>
                  <a:srgbClr val="002060"/>
                </a:solidFill>
              </a:rPr>
              <a:t>Nối</a:t>
            </a:r>
            <a:r>
              <a:rPr lang="en-US" sz="2400" dirty="0">
                <a:solidFill>
                  <a:srgbClr val="002060"/>
                </a:solidFill>
              </a:rPr>
              <a:t> D </a:t>
            </a:r>
            <a:r>
              <a:rPr lang="en-US" sz="2400" dirty="0" err="1">
                <a:solidFill>
                  <a:srgbClr val="002060"/>
                </a:solidFill>
              </a:rPr>
              <a:t>với</a:t>
            </a:r>
            <a:r>
              <a:rPr lang="en-US" sz="2400" dirty="0">
                <a:solidFill>
                  <a:srgbClr val="002060"/>
                </a:solidFill>
              </a:rPr>
              <a:t> C ta được </a:t>
            </a:r>
            <a:r>
              <a:rPr lang="en-US" sz="2400" dirty="0" err="1">
                <a:solidFill>
                  <a:srgbClr val="002060"/>
                </a:solidFill>
              </a:rPr>
              <a:t>hình</a:t>
            </a:r>
            <a:r>
              <a:rPr lang="en-US" sz="2400" dirty="0">
                <a:solidFill>
                  <a:srgbClr val="002060"/>
                </a:solidFill>
              </a:rPr>
              <a:t> </a:t>
            </a:r>
            <a:r>
              <a:rPr lang="en-US" sz="2400" dirty="0" err="1">
                <a:solidFill>
                  <a:srgbClr val="002060"/>
                </a:solidFill>
              </a:rPr>
              <a:t>vuông</a:t>
            </a:r>
            <a:r>
              <a:rPr lang="en-US" sz="2400" dirty="0">
                <a:solidFill>
                  <a:srgbClr val="002060"/>
                </a:solidFill>
              </a:rPr>
              <a:t> ABCD cần </a:t>
            </a:r>
            <a:r>
              <a:rPr lang="en-US" sz="2400" dirty="0" err="1">
                <a:solidFill>
                  <a:srgbClr val="002060"/>
                </a:solidFill>
              </a:rPr>
              <a:t>vẽ</a:t>
            </a:r>
            <a:r>
              <a:rPr lang="en-US" sz="2400" dirty="0">
                <a:solidFill>
                  <a:srgbClr val="002060"/>
                </a:solidFill>
              </a:rPr>
              <a:t>.</a:t>
            </a:r>
            <a:endParaRPr lang="en-US" sz="2400" dirty="0"/>
          </a:p>
        </p:txBody>
      </p:sp>
      <p:sp>
        <p:nvSpPr>
          <p:cNvPr id="2" name="Rectangle 1"/>
          <p:cNvSpPr/>
          <p:nvPr/>
        </p:nvSpPr>
        <p:spPr>
          <a:xfrm>
            <a:off x="1661226" y="129738"/>
            <a:ext cx="5596660" cy="523220"/>
          </a:xfrm>
          <a:prstGeom prst="rect">
            <a:avLst/>
          </a:prstGeom>
          <a:solidFill>
            <a:schemeClr val="bg1"/>
          </a:solidFill>
        </p:spPr>
        <p:txBody>
          <a:bodyPr wrap="none">
            <a:spAutoFit/>
          </a:bodyPr>
          <a:lstStyle/>
          <a:p>
            <a:pPr>
              <a:spcBef>
                <a:spcPct val="50000"/>
              </a:spcBef>
            </a:pPr>
            <a:r>
              <a:rPr lang="en-US" sz="2800" dirty="0">
                <a:solidFill>
                  <a:srgbClr val="002060"/>
                </a:solidFill>
              </a:rPr>
              <a:t>a) </a:t>
            </a:r>
            <a:r>
              <a:rPr lang="en-US" sz="2800" dirty="0" err="1">
                <a:solidFill>
                  <a:srgbClr val="002060"/>
                </a:solidFill>
              </a:rPr>
              <a:t>Vẽ</a:t>
            </a:r>
            <a:r>
              <a:rPr lang="en-US" sz="2800" dirty="0">
                <a:solidFill>
                  <a:srgbClr val="002060"/>
                </a:solidFill>
              </a:rPr>
              <a:t> </a:t>
            </a:r>
            <a:r>
              <a:rPr lang="en-US" sz="2800" dirty="0" err="1">
                <a:solidFill>
                  <a:srgbClr val="002060"/>
                </a:solidFill>
              </a:rPr>
              <a:t>hình</a:t>
            </a:r>
            <a:r>
              <a:rPr lang="en-US" sz="2800" dirty="0">
                <a:solidFill>
                  <a:srgbClr val="002060"/>
                </a:solidFill>
              </a:rPr>
              <a:t> </a:t>
            </a:r>
            <a:r>
              <a:rPr lang="en-US" sz="2800" dirty="0" err="1">
                <a:solidFill>
                  <a:srgbClr val="002060"/>
                </a:solidFill>
              </a:rPr>
              <a:t>vuông</a:t>
            </a:r>
            <a:r>
              <a:rPr lang="en-US" sz="2800" dirty="0">
                <a:solidFill>
                  <a:srgbClr val="002060"/>
                </a:solidFill>
              </a:rPr>
              <a:t> ABCD </a:t>
            </a:r>
            <a:r>
              <a:rPr lang="en-US" sz="2800" dirty="0" err="1">
                <a:solidFill>
                  <a:srgbClr val="002060"/>
                </a:solidFill>
              </a:rPr>
              <a:t>có</a:t>
            </a:r>
            <a:r>
              <a:rPr lang="en-US" sz="2800" dirty="0">
                <a:solidFill>
                  <a:srgbClr val="002060"/>
                </a:solidFill>
              </a:rPr>
              <a:t> </a:t>
            </a:r>
            <a:r>
              <a:rPr lang="en-US" sz="2800" dirty="0" err="1">
                <a:solidFill>
                  <a:srgbClr val="002060"/>
                </a:solidFill>
              </a:rPr>
              <a:t>cạnh</a:t>
            </a:r>
            <a:r>
              <a:rPr lang="en-US" sz="2800" dirty="0">
                <a:solidFill>
                  <a:srgbClr val="002060"/>
                </a:solidFill>
              </a:rPr>
              <a:t> 5 cm.</a:t>
            </a:r>
          </a:p>
        </p:txBody>
      </p:sp>
      <p:pic>
        <p:nvPicPr>
          <p:cNvPr id="7" name="Picture 6">
            <a:extLst>
              <a:ext uri="{FF2B5EF4-FFF2-40B4-BE49-F238E27FC236}">
                <a16:creationId xmlns:a16="http://schemas.microsoft.com/office/drawing/2014/main" id="{EB0AC412-4EA1-BA25-31E5-7DF00821D075}"/>
              </a:ext>
            </a:extLst>
          </p:cNvPr>
          <p:cNvPicPr>
            <a:picLocks noChangeAspect="1"/>
          </p:cNvPicPr>
          <p:nvPr/>
        </p:nvPicPr>
        <p:blipFill>
          <a:blip r:embed="rId6"/>
          <a:stretch>
            <a:fillRect/>
          </a:stretch>
        </p:blipFill>
        <p:spPr>
          <a:xfrm>
            <a:off x="0" y="0"/>
            <a:ext cx="1097375" cy="1097375"/>
          </a:xfrm>
          <a:prstGeom prst="rect">
            <a:avLst/>
          </a:prstGeom>
        </p:spPr>
      </p:pic>
    </p:spTree>
    <p:extLst>
      <p:ext uri="{BB962C8B-B14F-4D97-AF65-F5344CB8AC3E}">
        <p14:creationId xmlns:p14="http://schemas.microsoft.com/office/powerpoint/2010/main" val="85400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randombar(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randombar(horizontal)">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306679" y="644839"/>
            <a:ext cx="1872868" cy="3294889"/>
            <a:chOff x="3265583" y="685800"/>
            <a:chExt cx="1872868" cy="3294889"/>
          </a:xfrm>
        </p:grpSpPr>
        <p:pic>
          <p:nvPicPr>
            <p:cNvPr id="15" name="Picture 14"/>
            <p:cNvPicPr>
              <a:picLocks noChangeAspect="1"/>
            </p:cNvPicPr>
            <p:nvPr/>
          </p:nvPicPr>
          <p:blipFill>
            <a:blip r:embed="rId2"/>
            <a:stretch>
              <a:fillRect/>
            </a:stretch>
          </p:blipFill>
          <p:spPr>
            <a:xfrm>
              <a:off x="3265583" y="1929381"/>
              <a:ext cx="1271019" cy="2051308"/>
            </a:xfrm>
            <a:prstGeom prst="rect">
              <a:avLst/>
            </a:prstGeom>
          </p:spPr>
        </p:pic>
        <p:grpSp>
          <p:nvGrpSpPr>
            <p:cNvPr id="10" name="Group 9"/>
            <p:cNvGrpSpPr/>
            <p:nvPr/>
          </p:nvGrpSpPr>
          <p:grpSpPr>
            <a:xfrm>
              <a:off x="3385851" y="685800"/>
              <a:ext cx="1752600" cy="3078468"/>
              <a:chOff x="2362200" y="1006798"/>
              <a:chExt cx="2609882" cy="4526268"/>
            </a:xfrm>
          </p:grpSpPr>
          <p:sp>
            <p:nvSpPr>
              <p:cNvPr id="11" name="Right Triangle 10"/>
              <p:cNvSpPr/>
              <p:nvPr/>
            </p:nvSpPr>
            <p:spPr>
              <a:xfrm flipH="1">
                <a:off x="2362200" y="1006798"/>
                <a:ext cx="2609882" cy="4526268"/>
              </a:xfrm>
              <a:prstGeom prst="rtTriangle">
                <a:avLst/>
              </a:prstGeom>
              <a:noFill/>
              <a:ln>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Right Triangle 11"/>
              <p:cNvSpPr/>
              <p:nvPr/>
            </p:nvSpPr>
            <p:spPr>
              <a:xfrm flipH="1">
                <a:off x="3296796" y="3084808"/>
                <a:ext cx="1066800" cy="1919774"/>
              </a:xfrm>
              <a:prstGeom prst="rtTriangle">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pic>
        <p:nvPicPr>
          <p:cNvPr id="14" name="Picture 13"/>
          <p:cNvPicPr>
            <a:picLocks noChangeAspect="1"/>
          </p:cNvPicPr>
          <p:nvPr/>
        </p:nvPicPr>
        <p:blipFill>
          <a:blip r:embed="rId3"/>
          <a:stretch>
            <a:fillRect/>
          </a:stretch>
        </p:blipFill>
        <p:spPr>
          <a:xfrm>
            <a:off x="685800" y="3692839"/>
            <a:ext cx="1271019" cy="246889"/>
          </a:xfrm>
          <a:prstGeom prst="rect">
            <a:avLst/>
          </a:prstGeom>
        </p:spPr>
      </p:pic>
      <p:grpSp>
        <p:nvGrpSpPr>
          <p:cNvPr id="22" name="Group 21"/>
          <p:cNvGrpSpPr/>
          <p:nvPr/>
        </p:nvGrpSpPr>
        <p:grpSpPr>
          <a:xfrm>
            <a:off x="4821279" y="616803"/>
            <a:ext cx="1855353" cy="3311908"/>
            <a:chOff x="5725099" y="666523"/>
            <a:chExt cx="1855353" cy="3311908"/>
          </a:xfrm>
        </p:grpSpPr>
        <p:pic>
          <p:nvPicPr>
            <p:cNvPr id="21" name="Picture 20"/>
            <p:cNvPicPr>
              <a:picLocks noChangeAspect="1"/>
            </p:cNvPicPr>
            <p:nvPr/>
          </p:nvPicPr>
          <p:blipFill>
            <a:blip r:embed="rId4"/>
            <a:stretch>
              <a:fillRect/>
            </a:stretch>
          </p:blipFill>
          <p:spPr>
            <a:xfrm>
              <a:off x="6309433" y="1927123"/>
              <a:ext cx="1271019" cy="2051308"/>
            </a:xfrm>
            <a:prstGeom prst="rect">
              <a:avLst/>
            </a:prstGeom>
          </p:spPr>
        </p:pic>
        <p:grpSp>
          <p:nvGrpSpPr>
            <p:cNvPr id="18" name="Group 17"/>
            <p:cNvGrpSpPr/>
            <p:nvPr/>
          </p:nvGrpSpPr>
          <p:grpSpPr>
            <a:xfrm>
              <a:off x="5725099" y="666523"/>
              <a:ext cx="1752599" cy="3104174"/>
              <a:chOff x="1463266" y="653668"/>
              <a:chExt cx="2609882" cy="4526268"/>
            </a:xfrm>
          </p:grpSpPr>
          <p:sp>
            <p:nvSpPr>
              <p:cNvPr id="19" name="Right Triangle 18"/>
              <p:cNvSpPr/>
              <p:nvPr/>
            </p:nvSpPr>
            <p:spPr>
              <a:xfrm>
                <a:off x="1463266" y="653668"/>
                <a:ext cx="2609882" cy="4526268"/>
              </a:xfrm>
              <a:prstGeom prst="rtTriangle">
                <a:avLst/>
              </a:prstGeom>
              <a:noFill/>
              <a:ln>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Right Triangle 19"/>
              <p:cNvSpPr/>
              <p:nvPr/>
            </p:nvSpPr>
            <p:spPr>
              <a:xfrm>
                <a:off x="2046383" y="2732183"/>
                <a:ext cx="1066800" cy="1919774"/>
              </a:xfrm>
              <a:prstGeom prst="rtTriangle">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pic>
        <p:nvPicPr>
          <p:cNvPr id="24" name="Picture 23"/>
          <p:cNvPicPr>
            <a:picLocks noChangeAspect="1"/>
          </p:cNvPicPr>
          <p:nvPr/>
        </p:nvPicPr>
        <p:blipFill>
          <a:blip r:embed="rId5"/>
          <a:stretch>
            <a:fillRect/>
          </a:stretch>
        </p:blipFill>
        <p:spPr>
          <a:xfrm>
            <a:off x="7222166" y="2583365"/>
            <a:ext cx="1405131" cy="1356363"/>
          </a:xfrm>
          <a:prstGeom prst="rect">
            <a:avLst/>
          </a:prstGeom>
        </p:spPr>
      </p:pic>
      <p:sp>
        <p:nvSpPr>
          <p:cNvPr id="25" name="Rectangle 24"/>
          <p:cNvSpPr/>
          <p:nvPr/>
        </p:nvSpPr>
        <p:spPr>
          <a:xfrm>
            <a:off x="1873398" y="4184254"/>
            <a:ext cx="6062850" cy="461665"/>
          </a:xfrm>
          <a:prstGeom prst="rect">
            <a:avLst/>
          </a:prstGeom>
        </p:spPr>
        <p:txBody>
          <a:bodyPr wrap="square">
            <a:spAutoFit/>
          </a:bodyPr>
          <a:lstStyle/>
          <a:p>
            <a:r>
              <a:rPr lang="en-US" sz="2400" dirty="0" err="1">
                <a:solidFill>
                  <a:srgbClr val="C00000"/>
                </a:solidFill>
              </a:rPr>
              <a:t>Bước</a:t>
            </a:r>
            <a:r>
              <a:rPr lang="en-US" sz="2400" dirty="0">
                <a:solidFill>
                  <a:srgbClr val="C00000"/>
                </a:solidFill>
              </a:rPr>
              <a:t> 1. </a:t>
            </a:r>
            <a:r>
              <a:rPr lang="en-US" sz="2400" dirty="0" err="1">
                <a:solidFill>
                  <a:srgbClr val="002060"/>
                </a:solidFill>
              </a:rPr>
              <a:t>Vẽ</a:t>
            </a:r>
            <a:r>
              <a:rPr lang="en-US" sz="2400" dirty="0">
                <a:solidFill>
                  <a:srgbClr val="002060"/>
                </a:solidFill>
              </a:rPr>
              <a:t> </a:t>
            </a:r>
            <a:r>
              <a:rPr lang="en-US" sz="2400" dirty="0" err="1">
                <a:solidFill>
                  <a:srgbClr val="002060"/>
                </a:solidFill>
              </a:rPr>
              <a:t>đoạn</a:t>
            </a:r>
            <a:r>
              <a:rPr lang="en-US" sz="2400" dirty="0">
                <a:solidFill>
                  <a:srgbClr val="002060"/>
                </a:solidFill>
              </a:rPr>
              <a:t> </a:t>
            </a:r>
            <a:r>
              <a:rPr lang="en-US" sz="2400" dirty="0" err="1">
                <a:solidFill>
                  <a:srgbClr val="002060"/>
                </a:solidFill>
              </a:rPr>
              <a:t>thẳng</a:t>
            </a:r>
            <a:r>
              <a:rPr lang="en-US" sz="2400" dirty="0">
                <a:solidFill>
                  <a:srgbClr val="002060"/>
                </a:solidFill>
              </a:rPr>
              <a:t> AB = 3 cm.</a:t>
            </a:r>
            <a:endParaRPr lang="en-US" sz="2400" dirty="0"/>
          </a:p>
        </p:txBody>
      </p:sp>
      <p:sp>
        <p:nvSpPr>
          <p:cNvPr id="26" name="Rectangle 25"/>
          <p:cNvSpPr/>
          <p:nvPr/>
        </p:nvSpPr>
        <p:spPr>
          <a:xfrm>
            <a:off x="1847780" y="4777138"/>
            <a:ext cx="7097139" cy="461665"/>
          </a:xfrm>
          <a:prstGeom prst="rect">
            <a:avLst/>
          </a:prstGeom>
        </p:spPr>
        <p:txBody>
          <a:bodyPr wrap="square">
            <a:spAutoFit/>
          </a:bodyPr>
          <a:lstStyle/>
          <a:p>
            <a:r>
              <a:rPr lang="en-US" sz="2400" dirty="0" err="1">
                <a:solidFill>
                  <a:srgbClr val="C00000"/>
                </a:solidFill>
              </a:rPr>
              <a:t>Bước</a:t>
            </a:r>
            <a:r>
              <a:rPr lang="en-US" sz="2400" dirty="0">
                <a:solidFill>
                  <a:srgbClr val="C00000"/>
                </a:solidFill>
              </a:rPr>
              <a:t> 2. </a:t>
            </a:r>
            <a:r>
              <a:rPr lang="en-US" sz="2400" dirty="0" err="1">
                <a:solidFill>
                  <a:srgbClr val="002060"/>
                </a:solidFill>
              </a:rPr>
              <a:t>Dùng</a:t>
            </a:r>
            <a:r>
              <a:rPr lang="en-US" sz="2400" dirty="0">
                <a:solidFill>
                  <a:srgbClr val="002060"/>
                </a:solidFill>
              </a:rPr>
              <a:t> </a:t>
            </a:r>
            <a:r>
              <a:rPr lang="en-US" sz="2400" dirty="0" err="1">
                <a:solidFill>
                  <a:srgbClr val="002060"/>
                </a:solidFill>
              </a:rPr>
              <a:t>êke</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góc</a:t>
            </a:r>
            <a:r>
              <a:rPr lang="en-US" sz="2400" dirty="0">
                <a:solidFill>
                  <a:srgbClr val="002060"/>
                </a:solidFill>
              </a:rPr>
              <a:t> 60</a:t>
            </a:r>
            <a:r>
              <a:rPr lang="en-US" sz="2400" baseline="30000" dirty="0">
                <a:solidFill>
                  <a:srgbClr val="002060"/>
                </a:solidFill>
              </a:rPr>
              <a:t>0</a:t>
            </a:r>
            <a:r>
              <a:rPr lang="en-US" sz="2400" dirty="0">
                <a:solidFill>
                  <a:srgbClr val="002060"/>
                </a:solidFill>
              </a:rPr>
              <a:t> </a:t>
            </a:r>
            <a:r>
              <a:rPr lang="en-US" sz="2400" dirty="0" err="1">
                <a:solidFill>
                  <a:srgbClr val="002060"/>
                </a:solidFill>
              </a:rPr>
              <a:t>vẽ</a:t>
            </a:r>
            <a:r>
              <a:rPr lang="en-US" sz="2400" dirty="0">
                <a:solidFill>
                  <a:srgbClr val="002060"/>
                </a:solidFill>
              </a:rPr>
              <a:t> </a:t>
            </a:r>
            <a:r>
              <a:rPr lang="en-US" sz="2400" dirty="0" err="1">
                <a:solidFill>
                  <a:srgbClr val="002060"/>
                </a:solidFill>
              </a:rPr>
              <a:t>góc</a:t>
            </a:r>
            <a:r>
              <a:rPr lang="en-US" sz="2400" dirty="0">
                <a:solidFill>
                  <a:srgbClr val="002060"/>
                </a:solidFill>
              </a:rPr>
              <a:t> </a:t>
            </a:r>
            <a:r>
              <a:rPr lang="en-US" sz="2400" dirty="0" err="1">
                <a:solidFill>
                  <a:srgbClr val="002060"/>
                </a:solidFill>
              </a:rPr>
              <a:t>BAx</a:t>
            </a:r>
            <a:r>
              <a:rPr lang="en-US" sz="2400" dirty="0">
                <a:solidFill>
                  <a:srgbClr val="002060"/>
                </a:solidFill>
              </a:rPr>
              <a:t> </a:t>
            </a:r>
            <a:r>
              <a:rPr lang="en-US" sz="2400" dirty="0" err="1">
                <a:solidFill>
                  <a:srgbClr val="002060"/>
                </a:solidFill>
              </a:rPr>
              <a:t>bằng</a:t>
            </a:r>
            <a:r>
              <a:rPr lang="en-US" sz="2400" dirty="0">
                <a:solidFill>
                  <a:srgbClr val="002060"/>
                </a:solidFill>
              </a:rPr>
              <a:t> 60</a:t>
            </a:r>
            <a:r>
              <a:rPr lang="en-US" sz="2400" baseline="30000" dirty="0">
                <a:solidFill>
                  <a:srgbClr val="002060"/>
                </a:solidFill>
              </a:rPr>
              <a:t>0</a:t>
            </a:r>
            <a:r>
              <a:rPr lang="en-US" sz="2400" dirty="0">
                <a:solidFill>
                  <a:srgbClr val="002060"/>
                </a:solidFill>
              </a:rPr>
              <a:t>. </a:t>
            </a:r>
            <a:endParaRPr lang="en-US" sz="2400" dirty="0"/>
          </a:p>
        </p:txBody>
      </p:sp>
      <p:sp>
        <p:nvSpPr>
          <p:cNvPr id="27" name="Rectangle 26"/>
          <p:cNvSpPr/>
          <p:nvPr/>
        </p:nvSpPr>
        <p:spPr>
          <a:xfrm>
            <a:off x="1868060" y="5304719"/>
            <a:ext cx="7097139" cy="461665"/>
          </a:xfrm>
          <a:prstGeom prst="rect">
            <a:avLst/>
          </a:prstGeom>
        </p:spPr>
        <p:txBody>
          <a:bodyPr wrap="square">
            <a:spAutoFit/>
          </a:bodyPr>
          <a:lstStyle/>
          <a:p>
            <a:r>
              <a:rPr lang="en-US" sz="2400" dirty="0" err="1">
                <a:solidFill>
                  <a:srgbClr val="C00000"/>
                </a:solidFill>
              </a:rPr>
              <a:t>Bước</a:t>
            </a:r>
            <a:r>
              <a:rPr lang="en-US" sz="2400" dirty="0">
                <a:solidFill>
                  <a:srgbClr val="C00000"/>
                </a:solidFill>
              </a:rPr>
              <a:t> 3. </a:t>
            </a:r>
            <a:r>
              <a:rPr lang="en-US" sz="2400" dirty="0" err="1">
                <a:solidFill>
                  <a:srgbClr val="002060"/>
                </a:solidFill>
              </a:rPr>
              <a:t>Vẽ</a:t>
            </a:r>
            <a:r>
              <a:rPr lang="en-US" sz="2400" dirty="0">
                <a:solidFill>
                  <a:srgbClr val="002060"/>
                </a:solidFill>
              </a:rPr>
              <a:t> </a:t>
            </a:r>
            <a:r>
              <a:rPr lang="en-US" sz="2400" dirty="0" err="1">
                <a:solidFill>
                  <a:srgbClr val="002060"/>
                </a:solidFill>
              </a:rPr>
              <a:t>góc</a:t>
            </a:r>
            <a:r>
              <a:rPr lang="en-US" sz="2400" dirty="0">
                <a:solidFill>
                  <a:srgbClr val="002060"/>
                </a:solidFill>
              </a:rPr>
              <a:t> </a:t>
            </a:r>
            <a:r>
              <a:rPr lang="en-US" sz="2400" dirty="0" err="1">
                <a:solidFill>
                  <a:srgbClr val="002060"/>
                </a:solidFill>
              </a:rPr>
              <a:t>ABy</a:t>
            </a:r>
            <a:r>
              <a:rPr lang="en-US" sz="2400" dirty="0">
                <a:solidFill>
                  <a:srgbClr val="002060"/>
                </a:solidFill>
              </a:rPr>
              <a:t> </a:t>
            </a:r>
            <a:r>
              <a:rPr lang="en-US" sz="2400" dirty="0" err="1">
                <a:solidFill>
                  <a:srgbClr val="002060"/>
                </a:solidFill>
              </a:rPr>
              <a:t>bằng</a:t>
            </a:r>
            <a:r>
              <a:rPr lang="en-US" sz="2400" dirty="0">
                <a:solidFill>
                  <a:srgbClr val="002060"/>
                </a:solidFill>
              </a:rPr>
              <a:t> 60</a:t>
            </a:r>
            <a:r>
              <a:rPr lang="en-US" sz="2400" baseline="30000" dirty="0">
                <a:solidFill>
                  <a:srgbClr val="002060"/>
                </a:solidFill>
              </a:rPr>
              <a:t>0</a:t>
            </a:r>
            <a:r>
              <a:rPr lang="en-US" sz="2400" dirty="0">
                <a:solidFill>
                  <a:srgbClr val="002060"/>
                </a:solidFill>
              </a:rPr>
              <a:t>. </a:t>
            </a:r>
            <a:endParaRPr lang="en-US" sz="2400" dirty="0"/>
          </a:p>
        </p:txBody>
      </p:sp>
      <p:sp>
        <p:nvSpPr>
          <p:cNvPr id="28" name="Rectangle 27"/>
          <p:cNvSpPr/>
          <p:nvPr/>
        </p:nvSpPr>
        <p:spPr>
          <a:xfrm>
            <a:off x="1873399" y="5798403"/>
            <a:ext cx="6464097" cy="461665"/>
          </a:xfrm>
          <a:prstGeom prst="rect">
            <a:avLst/>
          </a:prstGeom>
        </p:spPr>
        <p:txBody>
          <a:bodyPr wrap="square">
            <a:spAutoFit/>
          </a:bodyPr>
          <a:lstStyle/>
          <a:p>
            <a:r>
              <a:rPr lang="en-US" sz="2400" dirty="0">
                <a:solidFill>
                  <a:srgbClr val="002060"/>
                </a:solidFill>
              </a:rPr>
              <a:t>Ax </a:t>
            </a:r>
            <a:r>
              <a:rPr lang="en-US" sz="2400" dirty="0" err="1">
                <a:solidFill>
                  <a:srgbClr val="002060"/>
                </a:solidFill>
              </a:rPr>
              <a:t>cắt</a:t>
            </a:r>
            <a:r>
              <a:rPr lang="en-US" sz="2400" dirty="0">
                <a:solidFill>
                  <a:srgbClr val="002060"/>
                </a:solidFill>
              </a:rPr>
              <a:t> By </a:t>
            </a:r>
            <a:r>
              <a:rPr lang="en-US" sz="2400" dirty="0" err="1">
                <a:solidFill>
                  <a:srgbClr val="002060"/>
                </a:solidFill>
              </a:rPr>
              <a:t>tại</a:t>
            </a:r>
            <a:r>
              <a:rPr lang="en-US" sz="2400" dirty="0">
                <a:solidFill>
                  <a:srgbClr val="002060"/>
                </a:solidFill>
              </a:rPr>
              <a:t> C,  ta </a:t>
            </a:r>
            <a:r>
              <a:rPr lang="en-US" sz="2400" dirty="0" err="1">
                <a:solidFill>
                  <a:srgbClr val="002060"/>
                </a:solidFill>
              </a:rPr>
              <a:t>có</a:t>
            </a:r>
            <a:r>
              <a:rPr lang="en-US" sz="2400" dirty="0">
                <a:solidFill>
                  <a:srgbClr val="002060"/>
                </a:solidFill>
              </a:rPr>
              <a:t> tam </a:t>
            </a:r>
            <a:r>
              <a:rPr lang="en-US" sz="2400" dirty="0" err="1">
                <a:solidFill>
                  <a:srgbClr val="002060"/>
                </a:solidFill>
              </a:rPr>
              <a:t>giác</a:t>
            </a:r>
            <a:r>
              <a:rPr lang="en-US" sz="2400" dirty="0">
                <a:solidFill>
                  <a:srgbClr val="002060"/>
                </a:solidFill>
              </a:rPr>
              <a:t> </a:t>
            </a:r>
            <a:r>
              <a:rPr lang="en-US" sz="2400" dirty="0" err="1">
                <a:solidFill>
                  <a:srgbClr val="002060"/>
                </a:solidFill>
              </a:rPr>
              <a:t>đều</a:t>
            </a:r>
            <a:r>
              <a:rPr lang="en-US" sz="2400" dirty="0">
                <a:solidFill>
                  <a:srgbClr val="002060"/>
                </a:solidFill>
              </a:rPr>
              <a:t> ABC cần </a:t>
            </a:r>
            <a:r>
              <a:rPr lang="en-US" sz="2400" dirty="0" err="1">
                <a:solidFill>
                  <a:srgbClr val="002060"/>
                </a:solidFill>
              </a:rPr>
              <a:t>vẽ</a:t>
            </a:r>
            <a:r>
              <a:rPr lang="en-US" sz="2400" dirty="0">
                <a:solidFill>
                  <a:srgbClr val="002060"/>
                </a:solidFill>
              </a:rPr>
              <a:t>.</a:t>
            </a:r>
          </a:p>
        </p:txBody>
      </p:sp>
      <p:sp>
        <p:nvSpPr>
          <p:cNvPr id="23" name="Rectangle 22"/>
          <p:cNvSpPr/>
          <p:nvPr/>
        </p:nvSpPr>
        <p:spPr>
          <a:xfrm>
            <a:off x="1524000" y="130427"/>
            <a:ext cx="5482398" cy="461665"/>
          </a:xfrm>
          <a:prstGeom prst="rect">
            <a:avLst/>
          </a:prstGeom>
          <a:solidFill>
            <a:schemeClr val="bg1"/>
          </a:solidFill>
        </p:spPr>
        <p:txBody>
          <a:bodyPr wrap="none">
            <a:spAutoFit/>
          </a:bodyPr>
          <a:lstStyle/>
          <a:p>
            <a:pPr>
              <a:spcBef>
                <a:spcPct val="50000"/>
              </a:spcBef>
            </a:pPr>
            <a:r>
              <a:rPr lang="en-US" sz="2400" dirty="0">
                <a:solidFill>
                  <a:srgbClr val="002060"/>
                </a:solidFill>
              </a:rPr>
              <a:t>b) </a:t>
            </a:r>
            <a:r>
              <a:rPr lang="en-US" sz="2400" dirty="0" err="1">
                <a:solidFill>
                  <a:srgbClr val="002060"/>
                </a:solidFill>
              </a:rPr>
              <a:t>Vẽ</a:t>
            </a:r>
            <a:r>
              <a:rPr lang="en-US" sz="2400" dirty="0">
                <a:solidFill>
                  <a:srgbClr val="002060"/>
                </a:solidFill>
              </a:rPr>
              <a:t> tam </a:t>
            </a:r>
            <a:r>
              <a:rPr lang="en-US" sz="2400" dirty="0" err="1">
                <a:solidFill>
                  <a:srgbClr val="002060"/>
                </a:solidFill>
              </a:rPr>
              <a:t>giác</a:t>
            </a:r>
            <a:r>
              <a:rPr lang="en-US" sz="2400" dirty="0">
                <a:solidFill>
                  <a:srgbClr val="002060"/>
                </a:solidFill>
              </a:rPr>
              <a:t> </a:t>
            </a:r>
            <a:r>
              <a:rPr lang="en-US" sz="2400" dirty="0" err="1">
                <a:solidFill>
                  <a:srgbClr val="002060"/>
                </a:solidFill>
              </a:rPr>
              <a:t>đều</a:t>
            </a:r>
            <a:r>
              <a:rPr lang="en-US" sz="2400" dirty="0">
                <a:solidFill>
                  <a:srgbClr val="002060"/>
                </a:solidFill>
              </a:rPr>
              <a:t> ABC </a:t>
            </a:r>
            <a:r>
              <a:rPr lang="en-US" sz="2400" dirty="0" err="1">
                <a:solidFill>
                  <a:srgbClr val="002060"/>
                </a:solidFill>
              </a:rPr>
              <a:t>có</a:t>
            </a:r>
            <a:r>
              <a:rPr lang="en-US" sz="2400" dirty="0">
                <a:solidFill>
                  <a:srgbClr val="002060"/>
                </a:solidFill>
              </a:rPr>
              <a:t> </a:t>
            </a:r>
            <a:r>
              <a:rPr lang="en-US" sz="2400" dirty="0" err="1">
                <a:solidFill>
                  <a:srgbClr val="002060"/>
                </a:solidFill>
              </a:rPr>
              <a:t>cạnh</a:t>
            </a:r>
            <a:r>
              <a:rPr lang="en-US" sz="2400" dirty="0">
                <a:solidFill>
                  <a:srgbClr val="002060"/>
                </a:solidFill>
              </a:rPr>
              <a:t> AB = 3 cm.</a:t>
            </a:r>
          </a:p>
        </p:txBody>
      </p:sp>
      <p:pic>
        <p:nvPicPr>
          <p:cNvPr id="2" name="Picture 1">
            <a:extLst>
              <a:ext uri="{FF2B5EF4-FFF2-40B4-BE49-F238E27FC236}">
                <a16:creationId xmlns:a16="http://schemas.microsoft.com/office/drawing/2014/main" id="{EEEEEA50-47D2-CABF-9A44-4C8F79BACBD1}"/>
              </a:ext>
            </a:extLst>
          </p:cNvPr>
          <p:cNvPicPr>
            <a:picLocks noChangeAspect="1"/>
          </p:cNvPicPr>
          <p:nvPr/>
        </p:nvPicPr>
        <p:blipFill>
          <a:blip r:embed="rId6"/>
          <a:stretch>
            <a:fillRect/>
          </a:stretch>
        </p:blipFill>
        <p:spPr>
          <a:xfrm>
            <a:off x="7374" y="43404"/>
            <a:ext cx="1097375" cy="1097375"/>
          </a:xfrm>
          <a:prstGeom prst="rect">
            <a:avLst/>
          </a:prstGeom>
        </p:spPr>
      </p:pic>
    </p:spTree>
    <p:extLst>
      <p:ext uri="{BB962C8B-B14F-4D97-AF65-F5344CB8AC3E}">
        <p14:creationId xmlns:p14="http://schemas.microsoft.com/office/powerpoint/2010/main" val="188136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randombar(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randombar(horizont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randombar(horizontal)">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9" name="TextBox 18"/>
              <p:cNvSpPr txBox="1"/>
              <p:nvPr/>
            </p:nvSpPr>
            <p:spPr>
              <a:xfrm>
                <a:off x="1047630" y="4419600"/>
                <a:ext cx="6084986" cy="1463029"/>
              </a:xfrm>
              <a:prstGeom prst="rect">
                <a:avLst/>
              </a:prstGeom>
              <a:solidFill>
                <a:schemeClr val="bg1"/>
              </a:solidFill>
            </p:spPr>
            <p:txBody>
              <a:bodyPr wrap="square" rtlCol="0">
                <a:spAutoFit/>
              </a:bodyPr>
              <a:lstStyle/>
              <a:p>
                <a:pPr marL="514350" indent="-514350">
                  <a:buAutoNum type="alphaLcParenR"/>
                </a:pPr>
                <a:r>
                  <a:rPr lang="en-US" sz="2800" dirty="0">
                    <a:solidFill>
                      <a:srgbClr val="0000CC"/>
                    </a:solidFill>
                    <a:latin typeface="Cambria" panose="02040503050406030204" pitchFamily="18" charset="0"/>
                    <a:ea typeface="Cambria" panose="02040503050406030204" pitchFamily="18" charset="0"/>
                    <a:cs typeface="Times New Roman" pitchFamily="18" charset="0"/>
                  </a:rPr>
                  <a:t>D</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iện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thoi</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MPNQ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S = </a:t>
                </a:r>
                <a14:m>
                  <m:oMath xmlns:m="http://schemas.openxmlformats.org/officeDocument/2006/math">
                    <m:f>
                      <m:fPr>
                        <m:ctrlPr>
                          <a:rPr lang="en-US" sz="2800" i="1" smtClean="0">
                            <a:solidFill>
                              <a:srgbClr val="0000CC"/>
                            </a:solidFill>
                            <a:latin typeface="Cambria Math" panose="02040503050406030204" pitchFamily="18" charset="0"/>
                            <a:ea typeface="Cambria" panose="02040503050406030204" pitchFamily="18" charset="0"/>
                            <a:cs typeface="Times New Roman" pitchFamily="18" charset="0"/>
                          </a:rPr>
                        </m:ctrlPr>
                      </m:fPr>
                      <m:num>
                        <m: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t>1</m:t>
                        </m:r>
                      </m:num>
                      <m:den>
                        <m: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t>2</m:t>
                        </m:r>
                      </m:den>
                    </m:f>
                    <m: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t>𝑀𝑁</m:t>
                    </m:r>
                    <m:r>
                      <a:rPr lang="en-US" sz="2800" b="0" i="1" smtClean="0">
                        <a:solidFill>
                          <a:srgbClr val="0000CC"/>
                        </a:solidFill>
                        <a:latin typeface="Cambria Math" panose="02040503050406030204" pitchFamily="18" charset="0"/>
                        <a:ea typeface="Cambria Math" panose="02040503050406030204" pitchFamily="18" charset="0"/>
                        <a:cs typeface="Times New Roman" pitchFamily="18" charset="0"/>
                      </a:rPr>
                      <m:t>∙</m:t>
                    </m:r>
                    <m:r>
                      <a:rPr lang="en-US" sz="2800" b="0" i="1" smtClean="0">
                        <a:solidFill>
                          <a:srgbClr val="0000CC"/>
                        </a:solidFill>
                        <a:latin typeface="Cambria Math" panose="02040503050406030204" pitchFamily="18" charset="0"/>
                        <a:ea typeface="Cambria Math" panose="02040503050406030204" pitchFamily="18" charset="0"/>
                        <a:cs typeface="Times New Roman" pitchFamily="18" charset="0"/>
                      </a:rPr>
                      <m:t>𝑃𝑄</m:t>
                    </m:r>
                    <m:r>
                      <a:rPr lang="en-US" sz="2800" b="0" i="1" smtClean="0">
                        <a:solidFill>
                          <a:srgbClr val="0000CC"/>
                        </a:solidFill>
                        <a:latin typeface="Cambria Math" panose="02040503050406030204" pitchFamily="18" charset="0"/>
                        <a:ea typeface="Cambria Math" panose="02040503050406030204" pitchFamily="18" charset="0"/>
                        <a:cs typeface="Times New Roman" pitchFamily="18" charset="0"/>
                      </a:rPr>
                      <m:t>=</m:t>
                    </m:r>
                    <m:f>
                      <m:fPr>
                        <m:ctrlPr>
                          <a:rPr lang="en-US" sz="2800" b="0" i="1" smtClean="0">
                            <a:solidFill>
                              <a:srgbClr val="0000CC"/>
                            </a:solidFill>
                            <a:latin typeface="Cambria Math" panose="02040503050406030204" pitchFamily="18" charset="0"/>
                            <a:ea typeface="Cambria Math" panose="02040503050406030204" pitchFamily="18" charset="0"/>
                            <a:cs typeface="Times New Roman" pitchFamily="18" charset="0"/>
                          </a:rPr>
                        </m:ctrlPr>
                      </m:fPr>
                      <m:num>
                        <m:r>
                          <a:rPr lang="en-US" sz="2800" b="0" i="1" smtClean="0">
                            <a:solidFill>
                              <a:srgbClr val="0000CC"/>
                            </a:solidFill>
                            <a:latin typeface="Cambria Math" panose="02040503050406030204" pitchFamily="18" charset="0"/>
                            <a:ea typeface="Cambria Math" panose="02040503050406030204" pitchFamily="18" charset="0"/>
                            <a:cs typeface="Times New Roman" pitchFamily="18" charset="0"/>
                          </a:rPr>
                          <m:t>1</m:t>
                        </m:r>
                      </m:num>
                      <m:den>
                        <m:r>
                          <a:rPr lang="en-US" sz="2800" b="0" i="1" smtClean="0">
                            <a:solidFill>
                              <a:srgbClr val="0000CC"/>
                            </a:solidFill>
                            <a:latin typeface="Cambria Math" panose="02040503050406030204" pitchFamily="18" charset="0"/>
                            <a:ea typeface="Cambria Math" panose="02040503050406030204" pitchFamily="18" charset="0"/>
                            <a:cs typeface="Times New Roman" pitchFamily="18" charset="0"/>
                          </a:rPr>
                          <m:t>2</m:t>
                        </m:r>
                      </m:den>
                    </m:f>
                    <m:r>
                      <a:rPr lang="en-US" sz="2800" b="0" i="1" smtClean="0">
                        <a:solidFill>
                          <a:srgbClr val="0000CC"/>
                        </a:solidFill>
                        <a:latin typeface="Cambria Math" panose="02040503050406030204" pitchFamily="18" charset="0"/>
                        <a:ea typeface="Cambria Math" panose="02040503050406030204" pitchFamily="18" charset="0"/>
                        <a:cs typeface="Times New Roman" pitchFamily="18" charset="0"/>
                      </a:rPr>
                      <m:t>∙8∙6=24</m:t>
                    </m:r>
                  </m:oMath>
                </a14:m>
                <a:r>
                  <a:rPr lang="en-US" sz="2800" dirty="0">
                    <a:solidFill>
                      <a:srgbClr val="0000CC"/>
                    </a:solidFill>
                    <a:latin typeface="Cambria" panose="02040503050406030204" pitchFamily="18" charset="0"/>
                    <a:ea typeface="Cambria" panose="02040503050406030204" pitchFamily="18" charset="0"/>
                    <a:cs typeface="Times New Roman" pitchFamily="18" charset="0"/>
                  </a:rPr>
                  <a:t> (cm</a:t>
                </a:r>
                <a:r>
                  <a:rPr lang="en-US" sz="28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1900" dirty="0">
                    <a:solidFill>
                      <a:srgbClr val="0000CC"/>
                    </a:solidFill>
                    <a:latin typeface="Cambria" panose="02040503050406030204" pitchFamily="18" charset="0"/>
                    <a:ea typeface="Cambria" panose="02040503050406030204" pitchFamily="18" charset="0"/>
                    <a:cs typeface="Times New Roman" pitchFamily="18" charset="0"/>
                  </a:rPr>
                  <a:t> </a:t>
                </a:r>
              </a:p>
            </p:txBody>
          </p:sp>
        </mc:Choice>
        <mc:Fallback>
          <p:sp>
            <p:nvSpPr>
              <p:cNvPr id="19" name="TextBox 18"/>
              <p:cNvSpPr txBox="1">
                <a:spLocks noRot="1" noChangeAspect="1" noMove="1" noResize="1" noEditPoints="1" noAdjustHandles="1" noChangeArrowheads="1" noChangeShapeType="1" noTextEdit="1"/>
              </p:cNvSpPr>
              <p:nvPr/>
            </p:nvSpPr>
            <p:spPr>
              <a:xfrm>
                <a:off x="1047630" y="4419600"/>
                <a:ext cx="6084986" cy="1463029"/>
              </a:xfrm>
              <a:prstGeom prst="rect">
                <a:avLst/>
              </a:prstGeom>
              <a:blipFill>
                <a:blip r:embed="rId2"/>
                <a:stretch>
                  <a:fillRect l="-2004" t="-4167" r="-1804"/>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5761016" y="3167583"/>
            <a:ext cx="2743200" cy="1474256"/>
          </a:xfrm>
          <a:prstGeom prst="rect">
            <a:avLst/>
          </a:prstGeom>
        </p:spPr>
      </p:pic>
      <p:sp>
        <p:nvSpPr>
          <p:cNvPr id="16" name="WordArt 18"/>
          <p:cNvSpPr>
            <a:spLocks noChangeArrowheads="1" noChangeShapeType="1" noTextEdit="1"/>
          </p:cNvSpPr>
          <p:nvPr/>
        </p:nvSpPr>
        <p:spPr bwMode="auto">
          <a:xfrm>
            <a:off x="876300" y="3904711"/>
            <a:ext cx="1447800" cy="307137"/>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sp>
        <p:nvSpPr>
          <p:cNvPr id="18" name="TextBox 17"/>
          <p:cNvSpPr txBox="1"/>
          <p:nvPr/>
        </p:nvSpPr>
        <p:spPr>
          <a:xfrm>
            <a:off x="1600200" y="5538642"/>
            <a:ext cx="5410200" cy="1246495"/>
          </a:xfrm>
          <a:prstGeom prst="rect">
            <a:avLst/>
          </a:prstGeom>
          <a:solidFill>
            <a:schemeClr val="bg1"/>
          </a:solid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b) Chu vi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thoi</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MPNQ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C = 4.MP = 4.5 = 20 (cm).</a:t>
            </a: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8" name="Text Box 5"/>
          <p:cNvSpPr txBox="1">
            <a:spLocks noChangeArrowheads="1"/>
          </p:cNvSpPr>
          <p:nvPr/>
        </p:nvSpPr>
        <p:spPr bwMode="auto">
          <a:xfrm>
            <a:off x="228600" y="1197764"/>
            <a:ext cx="6084986" cy="2308324"/>
          </a:xfrm>
          <a:prstGeom prst="rect">
            <a:avLst/>
          </a:prstGeom>
          <a:solidFill>
            <a:schemeClr val="bg1"/>
          </a:solidFill>
          <a:ln w="9525">
            <a:noFill/>
            <a:miter lim="800000"/>
            <a:headEnd/>
            <a:tailEnd/>
          </a:ln>
        </p:spPr>
        <p:txBody>
          <a:bodyPr wrap="square">
            <a:spAutoFit/>
          </a:bodyPr>
          <a:lstStyle/>
          <a:p>
            <a:r>
              <a:rPr lang="en-US" sz="2400" b="1" dirty="0">
                <a:solidFill>
                  <a:srgbClr val="00B050"/>
                </a:solidFill>
              </a:rPr>
              <a:t>Bài tập 4.24 </a:t>
            </a:r>
          </a:p>
          <a:p>
            <a:r>
              <a:rPr lang="en-US" sz="2400" i="1" dirty="0">
                <a:solidFill>
                  <a:srgbClr val="002060"/>
                </a:solidFill>
              </a:rPr>
              <a:t>Cho </a:t>
            </a:r>
            <a:r>
              <a:rPr lang="en-US" sz="2400" i="1" dirty="0" err="1">
                <a:solidFill>
                  <a:srgbClr val="002060"/>
                </a:solidFill>
              </a:rPr>
              <a:t>hình</a:t>
            </a:r>
            <a:r>
              <a:rPr lang="en-US" sz="2400" i="1" dirty="0">
                <a:solidFill>
                  <a:srgbClr val="002060"/>
                </a:solidFill>
              </a:rPr>
              <a:t> </a:t>
            </a:r>
            <a:r>
              <a:rPr lang="en-US" sz="2400" i="1" dirty="0" err="1">
                <a:solidFill>
                  <a:srgbClr val="002060"/>
                </a:solidFill>
              </a:rPr>
              <a:t>thoi</a:t>
            </a:r>
            <a:r>
              <a:rPr lang="en-US" sz="2400" i="1" dirty="0">
                <a:solidFill>
                  <a:srgbClr val="002060"/>
                </a:solidFill>
              </a:rPr>
              <a:t> MNPQ </a:t>
            </a:r>
            <a:r>
              <a:rPr lang="en-US" sz="2400" i="1" dirty="0" err="1">
                <a:solidFill>
                  <a:srgbClr val="002060"/>
                </a:solidFill>
              </a:rPr>
              <a:t>như</a:t>
            </a:r>
            <a:r>
              <a:rPr lang="en-US" sz="2400" i="1" dirty="0">
                <a:solidFill>
                  <a:srgbClr val="002060"/>
                </a:solidFill>
              </a:rPr>
              <a:t> </a:t>
            </a:r>
            <a:r>
              <a:rPr lang="en-US" sz="2400" i="1" dirty="0" err="1">
                <a:solidFill>
                  <a:srgbClr val="002060"/>
                </a:solidFill>
              </a:rPr>
              <a:t>hình</a:t>
            </a:r>
            <a:r>
              <a:rPr lang="en-US" sz="2400" i="1" dirty="0">
                <a:solidFill>
                  <a:srgbClr val="002060"/>
                </a:solidFill>
              </a:rPr>
              <a:t> </a:t>
            </a:r>
            <a:r>
              <a:rPr lang="en-US" sz="2400" i="1" dirty="0" err="1">
                <a:solidFill>
                  <a:srgbClr val="002060"/>
                </a:solidFill>
              </a:rPr>
              <a:t>dưới</a:t>
            </a:r>
            <a:r>
              <a:rPr lang="en-US" sz="2400" i="1" dirty="0">
                <a:solidFill>
                  <a:srgbClr val="002060"/>
                </a:solidFill>
              </a:rPr>
              <a:t> </a:t>
            </a:r>
            <a:r>
              <a:rPr lang="en-US" sz="2400" i="1" dirty="0" err="1">
                <a:solidFill>
                  <a:srgbClr val="002060"/>
                </a:solidFill>
              </a:rPr>
              <a:t>với</a:t>
            </a:r>
            <a:r>
              <a:rPr lang="en-US" sz="2400" i="1" dirty="0">
                <a:solidFill>
                  <a:srgbClr val="002060"/>
                </a:solidFill>
              </a:rPr>
              <a:t> MN = 8cm, PQ = 6cm.</a:t>
            </a:r>
          </a:p>
          <a:p>
            <a:pPr marL="514350" indent="-514350">
              <a:buAutoNum type="alphaLcParenR"/>
            </a:pPr>
            <a:r>
              <a:rPr lang="en-US" sz="2400" i="1" dirty="0" err="1">
                <a:solidFill>
                  <a:srgbClr val="002060"/>
                </a:solidFill>
              </a:rPr>
              <a:t>Tính</a:t>
            </a:r>
            <a:r>
              <a:rPr lang="en-US" sz="2400" i="1" dirty="0">
                <a:solidFill>
                  <a:srgbClr val="002060"/>
                </a:solidFill>
              </a:rPr>
              <a:t> </a:t>
            </a:r>
            <a:r>
              <a:rPr lang="en-US" sz="2400" i="1" dirty="0" err="1">
                <a:solidFill>
                  <a:srgbClr val="002060"/>
                </a:solidFill>
              </a:rPr>
              <a:t>diện</a:t>
            </a:r>
            <a:r>
              <a:rPr lang="en-US" sz="2400" i="1" dirty="0">
                <a:solidFill>
                  <a:srgbClr val="002060"/>
                </a:solidFill>
              </a:rPr>
              <a:t> </a:t>
            </a:r>
            <a:r>
              <a:rPr lang="en-US" sz="2400" i="1" dirty="0" err="1">
                <a:solidFill>
                  <a:srgbClr val="002060"/>
                </a:solidFill>
              </a:rPr>
              <a:t>tích</a:t>
            </a:r>
            <a:r>
              <a:rPr lang="en-US" sz="2400" i="1" dirty="0">
                <a:solidFill>
                  <a:srgbClr val="002060"/>
                </a:solidFill>
              </a:rPr>
              <a:t> </a:t>
            </a:r>
            <a:r>
              <a:rPr lang="en-US" sz="2400" i="1" dirty="0" err="1">
                <a:solidFill>
                  <a:srgbClr val="002060"/>
                </a:solidFill>
              </a:rPr>
              <a:t>hình</a:t>
            </a:r>
            <a:r>
              <a:rPr lang="en-US" sz="2400" i="1" dirty="0">
                <a:solidFill>
                  <a:srgbClr val="002060"/>
                </a:solidFill>
              </a:rPr>
              <a:t> </a:t>
            </a:r>
            <a:r>
              <a:rPr lang="en-US" sz="2400" i="1" dirty="0" err="1">
                <a:solidFill>
                  <a:srgbClr val="002060"/>
                </a:solidFill>
              </a:rPr>
              <a:t>thoi</a:t>
            </a:r>
            <a:r>
              <a:rPr lang="en-US" sz="2400" i="1" dirty="0">
                <a:solidFill>
                  <a:srgbClr val="002060"/>
                </a:solidFill>
              </a:rPr>
              <a:t> MPNQ.</a:t>
            </a:r>
          </a:p>
          <a:p>
            <a:pPr marL="514350" indent="-514350">
              <a:buAutoNum type="alphaLcParenR"/>
            </a:pPr>
            <a:r>
              <a:rPr lang="en-US" sz="2400" i="1" dirty="0" err="1">
                <a:solidFill>
                  <a:srgbClr val="002060"/>
                </a:solidFill>
              </a:rPr>
              <a:t>Biết</a:t>
            </a:r>
            <a:r>
              <a:rPr lang="en-US" sz="2400" i="1" dirty="0">
                <a:solidFill>
                  <a:srgbClr val="002060"/>
                </a:solidFill>
              </a:rPr>
              <a:t> MP = 5 cm, </a:t>
            </a:r>
            <a:r>
              <a:rPr lang="en-US" sz="2400" i="1" dirty="0" err="1">
                <a:solidFill>
                  <a:srgbClr val="002060"/>
                </a:solidFill>
              </a:rPr>
              <a:t>tính</a:t>
            </a:r>
            <a:r>
              <a:rPr lang="en-US" sz="2400" i="1" dirty="0">
                <a:solidFill>
                  <a:srgbClr val="002060"/>
                </a:solidFill>
              </a:rPr>
              <a:t> </a:t>
            </a:r>
            <a:r>
              <a:rPr lang="en-US" sz="2400" i="1" dirty="0" err="1">
                <a:solidFill>
                  <a:srgbClr val="002060"/>
                </a:solidFill>
              </a:rPr>
              <a:t>chu</a:t>
            </a:r>
            <a:r>
              <a:rPr lang="en-US" sz="2400" i="1" dirty="0">
                <a:solidFill>
                  <a:srgbClr val="002060"/>
                </a:solidFill>
              </a:rPr>
              <a:t> vi của </a:t>
            </a:r>
            <a:r>
              <a:rPr lang="en-US" sz="2400" i="1" dirty="0" err="1">
                <a:solidFill>
                  <a:srgbClr val="002060"/>
                </a:solidFill>
              </a:rPr>
              <a:t>hình</a:t>
            </a:r>
            <a:r>
              <a:rPr lang="en-US" sz="2400" i="1" dirty="0">
                <a:solidFill>
                  <a:srgbClr val="002060"/>
                </a:solidFill>
              </a:rPr>
              <a:t> </a:t>
            </a:r>
            <a:r>
              <a:rPr lang="en-US" sz="2400" i="1" dirty="0" err="1">
                <a:solidFill>
                  <a:srgbClr val="002060"/>
                </a:solidFill>
              </a:rPr>
              <a:t>thoi</a:t>
            </a:r>
            <a:r>
              <a:rPr lang="en-US" sz="2400" i="1" dirty="0">
                <a:solidFill>
                  <a:srgbClr val="002060"/>
                </a:solidFill>
              </a:rPr>
              <a:t> MPNQ.</a:t>
            </a:r>
          </a:p>
        </p:txBody>
      </p:sp>
      <p:pic>
        <p:nvPicPr>
          <p:cNvPr id="2" name="Picture 1">
            <a:extLst>
              <a:ext uri="{FF2B5EF4-FFF2-40B4-BE49-F238E27FC236}">
                <a16:creationId xmlns:a16="http://schemas.microsoft.com/office/drawing/2014/main" id="{454C3DB5-46A7-6643-112A-CC06E74AC861}"/>
              </a:ext>
            </a:extLst>
          </p:cNvPr>
          <p:cNvPicPr>
            <a:picLocks noChangeAspect="1"/>
          </p:cNvPicPr>
          <p:nvPr/>
        </p:nvPicPr>
        <p:blipFill>
          <a:blip r:embed="rId4"/>
          <a:stretch>
            <a:fillRect/>
          </a:stretch>
        </p:blipFill>
        <p:spPr>
          <a:xfrm>
            <a:off x="0" y="25173"/>
            <a:ext cx="1097375" cy="1097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8"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18"/>
          <p:cNvSpPr>
            <a:spLocks noChangeArrowheads="1" noChangeShapeType="1" noTextEdit="1"/>
          </p:cNvSpPr>
          <p:nvPr/>
        </p:nvSpPr>
        <p:spPr bwMode="auto">
          <a:xfrm>
            <a:off x="3184615" y="2990790"/>
            <a:ext cx="4832170" cy="88013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HOẠT ĐỘNG NHÓM:</a:t>
            </a:r>
          </a:p>
        </p:txBody>
      </p:sp>
      <p:sp>
        <p:nvSpPr>
          <p:cNvPr id="10" name="TextBox 9"/>
          <p:cNvSpPr txBox="1"/>
          <p:nvPr/>
        </p:nvSpPr>
        <p:spPr>
          <a:xfrm>
            <a:off x="1861288" y="4667008"/>
            <a:ext cx="7282712" cy="954107"/>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Độ</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dài</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cạnh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còn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lại</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của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mảnh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giấy</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chữ</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nhật</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96 : 12 = 8 (cm).</a:t>
            </a:r>
          </a:p>
        </p:txBody>
      </p:sp>
      <p:sp>
        <p:nvSpPr>
          <p:cNvPr id="11" name="TextBox 10"/>
          <p:cNvSpPr txBox="1"/>
          <p:nvPr/>
        </p:nvSpPr>
        <p:spPr>
          <a:xfrm>
            <a:off x="1752600" y="5718281"/>
            <a:ext cx="7696200" cy="1246495"/>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Chu vi của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mảnh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giấy</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chữ</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nhật</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C = 2.( 12 + 8) = 2. 20 = 40 (cm).</a:t>
            </a: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20" name="WordArt 18"/>
          <p:cNvSpPr>
            <a:spLocks noChangeArrowheads="1" noChangeShapeType="1" noTextEdit="1"/>
          </p:cNvSpPr>
          <p:nvPr/>
        </p:nvSpPr>
        <p:spPr bwMode="auto">
          <a:xfrm>
            <a:off x="1981200" y="4039851"/>
            <a:ext cx="1708888" cy="51687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sp>
        <p:nvSpPr>
          <p:cNvPr id="12" name="Text Box 5"/>
          <p:cNvSpPr txBox="1">
            <a:spLocks noChangeArrowheads="1"/>
          </p:cNvSpPr>
          <p:nvPr/>
        </p:nvSpPr>
        <p:spPr bwMode="auto">
          <a:xfrm>
            <a:off x="633470" y="1371600"/>
            <a:ext cx="8510530" cy="1446550"/>
          </a:xfrm>
          <a:prstGeom prst="rect">
            <a:avLst/>
          </a:prstGeom>
          <a:solidFill>
            <a:schemeClr val="bg1"/>
          </a:solidFill>
          <a:ln w="9525">
            <a:noFill/>
            <a:miter lim="800000"/>
            <a:headEnd/>
            <a:tailEnd/>
          </a:ln>
        </p:spPr>
        <p:txBody>
          <a:bodyPr wrap="square">
            <a:spAutoFit/>
          </a:bodyPr>
          <a:lstStyle/>
          <a:p>
            <a:r>
              <a:rPr lang="en-US" sz="3200" b="1" dirty="0">
                <a:solidFill>
                  <a:srgbClr val="00B050"/>
                </a:solidFill>
              </a:rPr>
              <a:t>Bài tập 4.25 </a:t>
            </a:r>
          </a:p>
          <a:p>
            <a:r>
              <a:rPr lang="en-US" sz="2800" i="1" dirty="0" err="1">
                <a:solidFill>
                  <a:srgbClr val="002060"/>
                </a:solidFill>
              </a:rPr>
              <a:t>Một</a:t>
            </a:r>
            <a:r>
              <a:rPr lang="en-US" sz="2800" i="1" dirty="0">
                <a:solidFill>
                  <a:srgbClr val="002060"/>
                </a:solidFill>
              </a:rPr>
              <a:t> </a:t>
            </a:r>
            <a:r>
              <a:rPr lang="en-US" sz="2800" i="1" dirty="0" err="1">
                <a:solidFill>
                  <a:srgbClr val="002060"/>
                </a:solidFill>
              </a:rPr>
              <a:t>mảnh</a:t>
            </a:r>
            <a:r>
              <a:rPr lang="en-US" sz="2800" i="1" dirty="0">
                <a:solidFill>
                  <a:srgbClr val="002060"/>
                </a:solidFill>
              </a:rPr>
              <a:t> </a:t>
            </a:r>
            <a:r>
              <a:rPr lang="en-US" sz="2800" i="1" dirty="0" err="1">
                <a:solidFill>
                  <a:srgbClr val="002060"/>
                </a:solidFill>
              </a:rPr>
              <a:t>giấy</a:t>
            </a:r>
            <a:r>
              <a:rPr lang="en-US" sz="2800" i="1" dirty="0">
                <a:solidFill>
                  <a:srgbClr val="002060"/>
                </a:solidFill>
              </a:rPr>
              <a:t> </a:t>
            </a:r>
            <a:r>
              <a:rPr lang="en-US" sz="2800" i="1" dirty="0" err="1">
                <a:solidFill>
                  <a:srgbClr val="002060"/>
                </a:solidFill>
              </a:rPr>
              <a:t>hình</a:t>
            </a:r>
            <a:r>
              <a:rPr lang="en-US" sz="2800" i="1" dirty="0">
                <a:solidFill>
                  <a:srgbClr val="002060"/>
                </a:solidFill>
              </a:rPr>
              <a:t> </a:t>
            </a:r>
            <a:r>
              <a:rPr lang="en-US" sz="2800" i="1" dirty="0" err="1">
                <a:solidFill>
                  <a:srgbClr val="002060"/>
                </a:solidFill>
              </a:rPr>
              <a:t>chữ</a:t>
            </a:r>
            <a:r>
              <a:rPr lang="en-US" sz="2800" i="1" dirty="0">
                <a:solidFill>
                  <a:srgbClr val="002060"/>
                </a:solidFill>
              </a:rPr>
              <a:t> </a:t>
            </a:r>
            <a:r>
              <a:rPr lang="en-US" sz="2800" i="1" dirty="0" err="1">
                <a:solidFill>
                  <a:srgbClr val="002060"/>
                </a:solidFill>
              </a:rPr>
              <a:t>nhật</a:t>
            </a:r>
            <a:r>
              <a:rPr lang="en-US" sz="2800" i="1" dirty="0">
                <a:solidFill>
                  <a:srgbClr val="002060"/>
                </a:solidFill>
              </a:rPr>
              <a:t> </a:t>
            </a:r>
            <a:r>
              <a:rPr lang="en-US" sz="2800" i="1" dirty="0" err="1">
                <a:solidFill>
                  <a:srgbClr val="002060"/>
                </a:solidFill>
              </a:rPr>
              <a:t>có</a:t>
            </a:r>
            <a:r>
              <a:rPr lang="en-US" sz="2800" i="1" dirty="0">
                <a:solidFill>
                  <a:srgbClr val="002060"/>
                </a:solidFill>
              </a:rPr>
              <a:t> </a:t>
            </a:r>
            <a:r>
              <a:rPr lang="en-US" sz="2800" i="1" dirty="0" err="1">
                <a:solidFill>
                  <a:srgbClr val="002060"/>
                </a:solidFill>
              </a:rPr>
              <a:t>diện</a:t>
            </a:r>
            <a:r>
              <a:rPr lang="en-US" sz="2800" i="1" dirty="0">
                <a:solidFill>
                  <a:srgbClr val="002060"/>
                </a:solidFill>
              </a:rPr>
              <a:t> </a:t>
            </a:r>
            <a:r>
              <a:rPr lang="en-US" sz="2800" i="1" dirty="0" err="1">
                <a:solidFill>
                  <a:srgbClr val="002060"/>
                </a:solidFill>
              </a:rPr>
              <a:t>tích</a:t>
            </a:r>
            <a:r>
              <a:rPr lang="en-US" sz="2800" i="1" dirty="0">
                <a:solidFill>
                  <a:srgbClr val="002060"/>
                </a:solidFill>
              </a:rPr>
              <a:t> 96 cm</a:t>
            </a:r>
            <a:r>
              <a:rPr lang="en-US" sz="2800" i="1" baseline="30000" dirty="0">
                <a:solidFill>
                  <a:srgbClr val="002060"/>
                </a:solidFill>
              </a:rPr>
              <a:t>2</a:t>
            </a:r>
            <a:r>
              <a:rPr lang="en-US" sz="2800" i="1" dirty="0">
                <a:solidFill>
                  <a:srgbClr val="002060"/>
                </a:solidFill>
              </a:rPr>
              <a:t>. </a:t>
            </a:r>
            <a:r>
              <a:rPr lang="en-US" sz="2800" i="1" dirty="0" err="1">
                <a:solidFill>
                  <a:srgbClr val="002060"/>
                </a:solidFill>
              </a:rPr>
              <a:t>Một</a:t>
            </a:r>
            <a:r>
              <a:rPr lang="en-US" sz="2800" i="1" dirty="0">
                <a:solidFill>
                  <a:srgbClr val="002060"/>
                </a:solidFill>
              </a:rPr>
              <a:t> </a:t>
            </a:r>
            <a:r>
              <a:rPr lang="en-US" sz="2800" i="1" dirty="0" err="1">
                <a:solidFill>
                  <a:srgbClr val="002060"/>
                </a:solidFill>
              </a:rPr>
              <a:t>cạnh</a:t>
            </a:r>
            <a:r>
              <a:rPr lang="en-US" sz="2800" i="1" dirty="0">
                <a:solidFill>
                  <a:srgbClr val="002060"/>
                </a:solidFill>
              </a:rPr>
              <a:t> </a:t>
            </a:r>
            <a:r>
              <a:rPr lang="en-US" sz="2800" i="1" dirty="0" err="1">
                <a:solidFill>
                  <a:srgbClr val="002060"/>
                </a:solidFill>
              </a:rPr>
              <a:t>có</a:t>
            </a:r>
            <a:r>
              <a:rPr lang="en-US" sz="2800" i="1" dirty="0">
                <a:solidFill>
                  <a:srgbClr val="002060"/>
                </a:solidFill>
              </a:rPr>
              <a:t> </a:t>
            </a:r>
            <a:r>
              <a:rPr lang="en-US" sz="2800" i="1" dirty="0" err="1">
                <a:solidFill>
                  <a:srgbClr val="002060"/>
                </a:solidFill>
              </a:rPr>
              <a:t>độ</a:t>
            </a:r>
            <a:r>
              <a:rPr lang="en-US" sz="2800" i="1" dirty="0">
                <a:solidFill>
                  <a:srgbClr val="002060"/>
                </a:solidFill>
              </a:rPr>
              <a:t> </a:t>
            </a:r>
            <a:r>
              <a:rPr lang="en-US" sz="2800" i="1" dirty="0" err="1">
                <a:solidFill>
                  <a:srgbClr val="002060"/>
                </a:solidFill>
              </a:rPr>
              <a:t>dài</a:t>
            </a:r>
            <a:r>
              <a:rPr lang="en-US" sz="2800" i="1" dirty="0">
                <a:solidFill>
                  <a:srgbClr val="002060"/>
                </a:solidFill>
              </a:rPr>
              <a:t> 12 cm. </a:t>
            </a:r>
            <a:r>
              <a:rPr lang="en-US" sz="2800" i="1" dirty="0" err="1">
                <a:solidFill>
                  <a:srgbClr val="002060"/>
                </a:solidFill>
              </a:rPr>
              <a:t>Tính</a:t>
            </a:r>
            <a:r>
              <a:rPr lang="en-US" sz="2800" i="1" dirty="0">
                <a:solidFill>
                  <a:srgbClr val="002060"/>
                </a:solidFill>
              </a:rPr>
              <a:t> </a:t>
            </a:r>
            <a:r>
              <a:rPr lang="en-US" sz="2800" i="1" dirty="0" err="1">
                <a:solidFill>
                  <a:srgbClr val="002060"/>
                </a:solidFill>
              </a:rPr>
              <a:t>chu</a:t>
            </a:r>
            <a:r>
              <a:rPr lang="en-US" sz="2800" i="1" dirty="0">
                <a:solidFill>
                  <a:srgbClr val="002060"/>
                </a:solidFill>
              </a:rPr>
              <a:t> vi của </a:t>
            </a:r>
            <a:r>
              <a:rPr lang="en-US" sz="2800" i="1" dirty="0" err="1">
                <a:solidFill>
                  <a:srgbClr val="002060"/>
                </a:solidFill>
              </a:rPr>
              <a:t>mảnh</a:t>
            </a:r>
            <a:r>
              <a:rPr lang="en-US" sz="2800" i="1" dirty="0">
                <a:solidFill>
                  <a:srgbClr val="002060"/>
                </a:solidFill>
              </a:rPr>
              <a:t> </a:t>
            </a:r>
            <a:r>
              <a:rPr lang="en-US" sz="2800" i="1" dirty="0" err="1">
                <a:solidFill>
                  <a:srgbClr val="002060"/>
                </a:solidFill>
              </a:rPr>
              <a:t>giấy</a:t>
            </a:r>
            <a:r>
              <a:rPr lang="en-US" sz="2800" i="1" dirty="0">
                <a:solidFill>
                  <a:srgbClr val="002060"/>
                </a:solidFill>
              </a:rPr>
              <a:t> </a:t>
            </a:r>
            <a:r>
              <a:rPr lang="en-US" sz="2800" i="1" dirty="0" err="1">
                <a:solidFill>
                  <a:srgbClr val="002060"/>
                </a:solidFill>
              </a:rPr>
              <a:t>đó</a:t>
            </a:r>
            <a:r>
              <a:rPr lang="en-US" sz="2800" i="1" dirty="0">
                <a:solidFill>
                  <a:srgbClr val="002060"/>
                </a:solidFill>
              </a:rPr>
              <a:t>. </a:t>
            </a:r>
          </a:p>
        </p:txBody>
      </p:sp>
      <p:pic>
        <p:nvPicPr>
          <p:cNvPr id="2" name="Picture 1">
            <a:extLst>
              <a:ext uri="{FF2B5EF4-FFF2-40B4-BE49-F238E27FC236}">
                <a16:creationId xmlns:a16="http://schemas.microsoft.com/office/drawing/2014/main" id="{21C22D6A-D5AF-4DE3-8F97-B6304F16AAE3}"/>
              </a:ext>
            </a:extLst>
          </p:cNvPr>
          <p:cNvPicPr>
            <a:picLocks noChangeAspect="1"/>
          </p:cNvPicPr>
          <p:nvPr/>
        </p:nvPicPr>
        <p:blipFill>
          <a:blip r:embed="rId2"/>
          <a:stretch>
            <a:fillRect/>
          </a:stretch>
        </p:blipFill>
        <p:spPr>
          <a:xfrm>
            <a:off x="0" y="0"/>
            <a:ext cx="1097375" cy="1097375"/>
          </a:xfrm>
          <a:prstGeom prst="rect">
            <a:avLst/>
          </a:prstGeom>
        </p:spPr>
      </p:pic>
    </p:spTree>
    <p:extLst>
      <p:ext uri="{BB962C8B-B14F-4D97-AF65-F5344CB8AC3E}">
        <p14:creationId xmlns:p14="http://schemas.microsoft.com/office/powerpoint/2010/main" val="377751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9"/>
                                        </p:tgtEl>
                                        <p:attrNameLst>
                                          <p:attrName>ppt_w</p:attrName>
                                        </p:attrNameLst>
                                      </p:cBhvr>
                                      <p:tavLst>
                                        <p:tav tm="0">
                                          <p:val>
                                            <p:strVal val="ppt_w"/>
                                          </p:val>
                                        </p:tav>
                                        <p:tav tm="100000">
                                          <p:val>
                                            <p:fltVal val="0"/>
                                          </p:val>
                                        </p:tav>
                                      </p:tavLst>
                                    </p:anim>
                                    <p:anim calcmode="lin" valueType="num">
                                      <p:cBhvr>
                                        <p:cTn id="17" dur="500"/>
                                        <p:tgtEl>
                                          <p:spTgt spid="9"/>
                                        </p:tgtEl>
                                        <p:attrNameLst>
                                          <p:attrName>ppt_h</p:attrName>
                                        </p:attrNameLst>
                                      </p:cBhvr>
                                      <p:tavLst>
                                        <p:tav tm="0">
                                          <p:val>
                                            <p:strVal val="ppt_h"/>
                                          </p:val>
                                        </p:tav>
                                        <p:tav tm="100000">
                                          <p:val>
                                            <p:fltVal val="0"/>
                                          </p:val>
                                        </p:tav>
                                      </p:tavLst>
                                    </p:anim>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p:bldP spid="10" grpId="0"/>
      <p:bldP spid="11" grpId="0"/>
      <p:bldP spid="20"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2685</TotalTime>
  <Words>1691</Words>
  <Application>Microsoft Office PowerPoint</Application>
  <PresentationFormat>On-screen Show (4:3)</PresentationFormat>
  <Paragraphs>236</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Cambria</vt:lpstr>
      <vt:lpstr>Cambria Math</vt:lpstr>
      <vt:lpstr>Comic Sans MS</vt:lpstr>
      <vt:lpstr>Times New Roman</vt:lpstr>
      <vt:lpstr>UVN Bach Tuyet Nang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KIM ĐỒNG</vt:lpstr>
      <vt:lpstr>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2602tiendatdo@gmail.com</cp:lastModifiedBy>
  <cp:revision>361</cp:revision>
  <dcterms:created xsi:type="dcterms:W3CDTF">2019-01-09T03:14:35Z</dcterms:created>
  <dcterms:modified xsi:type="dcterms:W3CDTF">2023-04-08T06:11:11Z</dcterms:modified>
</cp:coreProperties>
</file>